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765" r:id="rId8"/>
    <p:sldId id="739" r:id="rId9"/>
    <p:sldId id="1796" r:id="rId10"/>
    <p:sldId id="1782" r:id="rId11"/>
    <p:sldId id="1809" r:id="rId12"/>
    <p:sldId id="1785" r:id="rId13"/>
    <p:sldId id="1804" r:id="rId14"/>
    <p:sldId id="1788" r:id="rId15"/>
    <p:sldId id="1789" r:id="rId16"/>
    <p:sldId id="1791" r:id="rId17"/>
    <p:sldId id="1794" r:id="rId18"/>
    <p:sldId id="1792" r:id="rId19"/>
    <p:sldId id="1795" r:id="rId20"/>
    <p:sldId id="1797" r:id="rId21"/>
    <p:sldId id="1786" r:id="rId22"/>
    <p:sldId id="1805" r:id="rId23"/>
    <p:sldId id="1806" r:id="rId24"/>
    <p:sldId id="1800" r:id="rId25"/>
    <p:sldId id="1807" r:id="rId26"/>
    <p:sldId id="1787" r:id="rId27"/>
    <p:sldId id="1801" r:id="rId28"/>
    <p:sldId id="1808" r:id="rId29"/>
    <p:sldId id="1784"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00FA00"/>
    <a:srgbClr val="374154"/>
    <a:srgbClr val="6FC4F7"/>
    <a:srgbClr val="FFC000"/>
    <a:srgbClr val="F78898"/>
    <a:srgbClr val="34393C"/>
    <a:srgbClr val="384056"/>
    <a:srgbClr val="FFFFFF"/>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89354" autoAdjust="0"/>
  </p:normalViewPr>
  <p:slideViewPr>
    <p:cSldViewPr showGuides="1">
      <p:cViewPr varScale="1">
        <p:scale>
          <a:sx n="108" d="100"/>
          <a:sy n="108" d="100"/>
        </p:scale>
        <p:origin x="536" y="192"/>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5</a:t>
            </a:fld>
            <a:endParaRPr lang="zh-CN" altLang="en-US"/>
          </a:p>
        </p:txBody>
      </p:sp>
    </p:spTree>
    <p:extLst>
      <p:ext uri="{BB962C8B-B14F-4D97-AF65-F5344CB8AC3E}">
        <p14:creationId xmlns:p14="http://schemas.microsoft.com/office/powerpoint/2010/main" val="391962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52" rtl="0" eaLnBrk="1" fontAlgn="auto" latinLnBrk="0" hangingPunct="1">
              <a:lnSpc>
                <a:spcPct val="100000"/>
              </a:lnSpc>
              <a:spcBef>
                <a:spcPts val="0"/>
              </a:spcBef>
              <a:spcAft>
                <a:spcPts val="0"/>
              </a:spcAft>
              <a:buClrTx/>
              <a:buSzTx/>
              <a:buFontTx/>
              <a:buNone/>
              <a:tabLst/>
              <a:defRPr/>
            </a:pPr>
            <a:r>
              <a:rPr lang="en-US" altLang="zh-CN" sz="1600" b="1" i="0" kern="1200" dirty="0">
                <a:solidFill>
                  <a:schemeClr val="tx1"/>
                </a:solidFill>
                <a:effectLst/>
                <a:latin typeface="+mn-lt"/>
                <a:ea typeface="+mn-ea"/>
                <a:cs typeface="+mn-cs"/>
              </a:rPr>
              <a:t>gradient</a:t>
            </a:r>
            <a:r>
              <a:rPr lang="zh-CN" altLang="en-US" sz="1600" b="1" i="0" kern="1200" dirty="0">
                <a:solidFill>
                  <a:schemeClr val="tx1"/>
                </a:solidFill>
                <a:effectLst/>
                <a:latin typeface="+mn-lt"/>
                <a:ea typeface="+mn-ea"/>
                <a:cs typeface="+mn-cs"/>
              </a:rPr>
              <a:t>分桶</a:t>
            </a:r>
          </a:p>
          <a:p>
            <a:pPr marL="0" marR="0" lvl="0" indent="0" algn="l" defTabSz="1219352" rtl="0" eaLnBrk="1" fontAlgn="auto" latinLnBrk="0" hangingPunct="1">
              <a:lnSpc>
                <a:spcPct val="100000"/>
              </a:lnSpc>
              <a:spcBef>
                <a:spcPts val="0"/>
              </a:spcBef>
              <a:spcAft>
                <a:spcPts val="0"/>
              </a:spcAft>
              <a:buClrTx/>
              <a:buSzTx/>
              <a:buFontTx/>
              <a:buNone/>
              <a:tabLst/>
              <a:defRPr/>
            </a:pPr>
            <a:r>
              <a:rPr lang="zh-CN" altLang="en-US" sz="1600" b="1" i="0" kern="1200" dirty="0">
                <a:solidFill>
                  <a:schemeClr val="tx1"/>
                </a:solidFill>
                <a:effectLst/>
                <a:latin typeface="+mn-lt"/>
                <a:ea typeface="+mn-ea"/>
                <a:cs typeface="+mn-cs"/>
              </a:rPr>
              <a:t>计算通信重叠</a:t>
            </a:r>
            <a:r>
              <a:rPr lang="en-US" altLang="zh-CN" sz="1600" b="1" i="0" kern="1200" dirty="0">
                <a:solidFill>
                  <a:schemeClr val="tx1"/>
                </a:solidFill>
                <a:effectLst/>
                <a:latin typeface="+mn-lt"/>
                <a:ea typeface="+mn-ea"/>
                <a:cs typeface="+mn-cs"/>
              </a:rPr>
              <a:t>1-keep reduce order</a:t>
            </a: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17</a:t>
            </a:fld>
            <a:endParaRPr lang="zh-CN" altLang="en-US"/>
          </a:p>
        </p:txBody>
      </p:sp>
    </p:spTree>
    <p:extLst>
      <p:ext uri="{BB962C8B-B14F-4D97-AF65-F5344CB8AC3E}">
        <p14:creationId xmlns:p14="http://schemas.microsoft.com/office/powerpoint/2010/main" val="2621784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52" rtl="0" eaLnBrk="1" fontAlgn="auto" latinLnBrk="0" hangingPunct="1">
              <a:lnSpc>
                <a:spcPct val="100000"/>
              </a:lnSpc>
              <a:spcBef>
                <a:spcPts val="0"/>
              </a:spcBef>
              <a:spcAft>
                <a:spcPts val="0"/>
              </a:spcAft>
              <a:buClrTx/>
              <a:buSzTx/>
              <a:buFontTx/>
              <a:buNone/>
              <a:tabLst/>
              <a:defRPr/>
            </a:pPr>
            <a:r>
              <a:rPr lang="en-US" altLang="zh-CN" sz="1600" b="1" i="0" kern="1200" dirty="0">
                <a:solidFill>
                  <a:schemeClr val="tx1"/>
                </a:solidFill>
                <a:effectLst/>
                <a:latin typeface="+mn-lt"/>
                <a:ea typeface="+mn-ea"/>
                <a:cs typeface="+mn-cs"/>
              </a:rPr>
              <a:t>gradient</a:t>
            </a:r>
            <a:r>
              <a:rPr lang="zh-CN" altLang="en-US" sz="1600" b="1" i="0" kern="1200" dirty="0">
                <a:solidFill>
                  <a:schemeClr val="tx1"/>
                </a:solidFill>
                <a:effectLst/>
                <a:latin typeface="+mn-lt"/>
                <a:ea typeface="+mn-ea"/>
                <a:cs typeface="+mn-cs"/>
              </a:rPr>
              <a:t>分桶</a:t>
            </a:r>
          </a:p>
          <a:p>
            <a:pPr marL="0" marR="0" lvl="0" indent="0" algn="l" defTabSz="1219352" rtl="0" eaLnBrk="1" fontAlgn="auto" latinLnBrk="0" hangingPunct="1">
              <a:lnSpc>
                <a:spcPct val="100000"/>
              </a:lnSpc>
              <a:spcBef>
                <a:spcPts val="0"/>
              </a:spcBef>
              <a:spcAft>
                <a:spcPts val="0"/>
              </a:spcAft>
              <a:buClrTx/>
              <a:buSzTx/>
              <a:buFontTx/>
              <a:buNone/>
              <a:tabLst/>
              <a:defRPr/>
            </a:pPr>
            <a:r>
              <a:rPr lang="zh-CN" altLang="en-US" sz="1600" b="1" i="0" kern="1200" dirty="0">
                <a:solidFill>
                  <a:schemeClr val="tx1"/>
                </a:solidFill>
                <a:effectLst/>
                <a:latin typeface="+mn-lt"/>
                <a:ea typeface="+mn-ea"/>
                <a:cs typeface="+mn-cs"/>
              </a:rPr>
              <a:t>计算通信重叠</a:t>
            </a:r>
            <a:r>
              <a:rPr lang="en-US" altLang="zh-CN" sz="1600" b="1" i="0" kern="1200" dirty="0">
                <a:solidFill>
                  <a:schemeClr val="tx1"/>
                </a:solidFill>
                <a:effectLst/>
                <a:latin typeface="+mn-lt"/>
                <a:ea typeface="+mn-ea"/>
                <a:cs typeface="+mn-cs"/>
              </a:rPr>
              <a:t>1-keep reduce order</a:t>
            </a: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18</a:t>
            </a:fld>
            <a:endParaRPr lang="zh-CN" altLang="en-US"/>
          </a:p>
        </p:txBody>
      </p:sp>
    </p:spTree>
    <p:extLst>
      <p:ext uri="{BB962C8B-B14F-4D97-AF65-F5344CB8AC3E}">
        <p14:creationId xmlns:p14="http://schemas.microsoft.com/office/powerpoint/2010/main" val="201216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6</a:t>
            </a:fld>
            <a:endParaRPr lang="zh-CN" altLang="en-US"/>
          </a:p>
        </p:txBody>
      </p:sp>
    </p:spTree>
    <p:extLst>
      <p:ext uri="{BB962C8B-B14F-4D97-AF65-F5344CB8AC3E}">
        <p14:creationId xmlns:p14="http://schemas.microsoft.com/office/powerpoint/2010/main" val="6009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DataParallel</a:t>
            </a:r>
            <a:r>
              <a:rPr lang="en-US" altLang="zh-CN" sz="1600" b="0" i="0" kern="1200" dirty="0">
                <a:solidFill>
                  <a:schemeClr val="tx1"/>
                </a:solidFill>
                <a:effectLst/>
                <a:latin typeface="+mn-lt"/>
                <a:ea typeface="+mn-ea"/>
                <a:cs typeface="+mn-cs"/>
              </a:rPr>
              <a:t> </a:t>
            </a:r>
            <a:r>
              <a:rPr lang="zh-CN" altLang="en-US" sz="1600" b="0" i="0" kern="1200" dirty="0">
                <a:solidFill>
                  <a:schemeClr val="tx1"/>
                </a:solidFill>
                <a:effectLst/>
                <a:latin typeface="+mn-lt"/>
                <a:ea typeface="+mn-ea"/>
                <a:cs typeface="+mn-cs"/>
              </a:rPr>
              <a:t>自动分割你的数据，并将作业订单（</a:t>
            </a:r>
            <a:r>
              <a:rPr lang="en-US" altLang="zh-CN" sz="1600" b="0" i="0" kern="1200" dirty="0">
                <a:solidFill>
                  <a:schemeClr val="tx1"/>
                </a:solidFill>
                <a:effectLst/>
                <a:latin typeface="+mn-lt"/>
                <a:ea typeface="+mn-ea"/>
                <a:cs typeface="+mn-cs"/>
              </a:rPr>
              <a:t>job orders</a:t>
            </a:r>
            <a:r>
              <a:rPr lang="zh-CN" altLang="en-US" sz="1600" b="0" i="0" kern="1200" dirty="0">
                <a:solidFill>
                  <a:schemeClr val="tx1"/>
                </a:solidFill>
                <a:effectLst/>
                <a:latin typeface="+mn-lt"/>
                <a:ea typeface="+mn-ea"/>
                <a:cs typeface="+mn-cs"/>
              </a:rPr>
              <a:t>）发送到多个</a:t>
            </a:r>
            <a:r>
              <a:rPr lang="en-US" altLang="zh-CN" sz="1600" b="0" i="0" kern="1200" dirty="0">
                <a:solidFill>
                  <a:schemeClr val="tx1"/>
                </a:solidFill>
                <a:effectLst/>
                <a:latin typeface="+mn-lt"/>
                <a:ea typeface="+mn-ea"/>
                <a:cs typeface="+mn-cs"/>
              </a:rPr>
              <a:t>GPU</a:t>
            </a:r>
            <a:r>
              <a:rPr lang="zh-CN" altLang="en-US" sz="1600" b="0" i="0" kern="1200" dirty="0">
                <a:solidFill>
                  <a:schemeClr val="tx1"/>
                </a:solidFill>
                <a:effectLst/>
                <a:latin typeface="+mn-lt"/>
                <a:ea typeface="+mn-ea"/>
                <a:cs typeface="+mn-cs"/>
              </a:rPr>
              <a:t>上的多个模型。每个模型完成工作后，</a:t>
            </a:r>
            <a:r>
              <a:rPr lang="en-US" altLang="zh-CN" dirty="0" err="1"/>
              <a:t>DataParallel</a:t>
            </a:r>
            <a:r>
              <a:rPr lang="en-US" altLang="zh-CN" sz="1600" b="0" i="0" kern="1200" dirty="0">
                <a:solidFill>
                  <a:schemeClr val="tx1"/>
                </a:solidFill>
                <a:effectLst/>
                <a:latin typeface="+mn-lt"/>
                <a:ea typeface="+mn-ea"/>
                <a:cs typeface="+mn-cs"/>
              </a:rPr>
              <a:t> </a:t>
            </a:r>
            <a:r>
              <a:rPr lang="zh-CN" altLang="en-US" sz="1600" b="0" i="0" kern="1200" dirty="0">
                <a:solidFill>
                  <a:schemeClr val="tx1"/>
                </a:solidFill>
                <a:effectLst/>
                <a:latin typeface="+mn-lt"/>
                <a:ea typeface="+mn-ea"/>
                <a:cs typeface="+mn-cs"/>
              </a:rPr>
              <a:t>会收集并合并结果，然后再将结果返回给你。</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7</a:t>
            </a:fld>
            <a:endParaRPr lang="zh-CN" altLang="en-US"/>
          </a:p>
        </p:txBody>
      </p:sp>
    </p:spTree>
    <p:extLst>
      <p:ext uri="{BB962C8B-B14F-4D97-AF65-F5344CB8AC3E}">
        <p14:creationId xmlns:p14="http://schemas.microsoft.com/office/powerpoint/2010/main" val="2801131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每个机器的模型相互独立，仅仅使用机器算力，集群扩展性更好</a:t>
            </a:r>
            <a:r>
              <a:rPr kumimoji="1" lang="en-US" altLang="zh-CN" dirty="0"/>
              <a:t>.</a:t>
            </a:r>
          </a:p>
          <a:p>
            <a:r>
              <a:rPr lang="zh-CN" altLang="en-US" sz="1600" b="0" i="0" kern="1200" dirty="0">
                <a:solidFill>
                  <a:schemeClr val="tx1"/>
                </a:solidFill>
                <a:effectLst/>
                <a:latin typeface="+mn-lt"/>
                <a:ea typeface="+mn-ea"/>
                <a:cs typeface="+mn-cs"/>
              </a:rPr>
              <a:t>每台机器上都会有一份模型梯度，因此需要将集群中多台机器的梯度累加求均值，并用得到全局</a:t>
            </a:r>
            <a:r>
              <a:rPr lang="en-US" altLang="zh-CN" sz="1600" b="0" i="0" kern="1200" dirty="0">
                <a:solidFill>
                  <a:schemeClr val="tx1"/>
                </a:solidFill>
                <a:effectLst/>
                <a:latin typeface="+mn-lt"/>
                <a:ea typeface="+mn-ea"/>
                <a:cs typeface="+mn-cs"/>
              </a:rPr>
              <a:t>Average gradients</a:t>
            </a:r>
            <a:r>
              <a:rPr lang="zh-CN" altLang="en-US" sz="1600" b="0" i="0" kern="1200" dirty="0">
                <a:solidFill>
                  <a:schemeClr val="tx1"/>
                </a:solidFill>
                <a:effectLst/>
                <a:latin typeface="+mn-lt"/>
                <a:ea typeface="+mn-ea"/>
                <a:cs typeface="+mn-cs"/>
              </a:rPr>
              <a:t>更新权重</a:t>
            </a:r>
            <a:r>
              <a:rPr lang="en-US" altLang="zh-CN" sz="16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8</a:t>
            </a:fld>
            <a:endParaRPr lang="zh-CN" altLang="en-US"/>
          </a:p>
        </p:txBody>
      </p:sp>
    </p:spTree>
    <p:extLst>
      <p:ext uri="{BB962C8B-B14F-4D97-AF65-F5344CB8AC3E}">
        <p14:creationId xmlns:p14="http://schemas.microsoft.com/office/powerpoint/2010/main" val="968034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每个机器的模型相互独立，仅仅使用机器算力，集群扩展性更好</a:t>
            </a:r>
            <a:r>
              <a:rPr kumimoji="1" lang="en-US" altLang="zh-CN" dirty="0"/>
              <a:t>.</a:t>
            </a:r>
          </a:p>
          <a:p>
            <a:r>
              <a:rPr lang="zh-CN" altLang="en-US" sz="1600" b="0" i="0" kern="1200" dirty="0">
                <a:solidFill>
                  <a:schemeClr val="tx1"/>
                </a:solidFill>
                <a:effectLst/>
                <a:latin typeface="+mn-lt"/>
                <a:ea typeface="+mn-ea"/>
                <a:cs typeface="+mn-cs"/>
              </a:rPr>
              <a:t>每台机器上都会有一份模型梯度，因此需要将集群中多台机器的梯度累加求均值，并用得到全局</a:t>
            </a:r>
            <a:r>
              <a:rPr lang="en-US" altLang="zh-CN" sz="1600" b="0" i="0" kern="1200" dirty="0">
                <a:solidFill>
                  <a:schemeClr val="tx1"/>
                </a:solidFill>
                <a:effectLst/>
                <a:latin typeface="+mn-lt"/>
                <a:ea typeface="+mn-ea"/>
                <a:cs typeface="+mn-cs"/>
              </a:rPr>
              <a:t>Average gradients</a:t>
            </a:r>
            <a:r>
              <a:rPr lang="zh-CN" altLang="en-US" sz="1600" b="0" i="0" kern="1200" dirty="0">
                <a:solidFill>
                  <a:schemeClr val="tx1"/>
                </a:solidFill>
                <a:effectLst/>
                <a:latin typeface="+mn-lt"/>
                <a:ea typeface="+mn-ea"/>
                <a:cs typeface="+mn-cs"/>
              </a:rPr>
              <a:t>更新权重</a:t>
            </a:r>
            <a:r>
              <a:rPr lang="en-US" altLang="zh-CN" sz="16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9</a:t>
            </a:fld>
            <a:endParaRPr lang="zh-CN" altLang="en-US"/>
          </a:p>
        </p:txBody>
      </p:sp>
    </p:spTree>
    <p:extLst>
      <p:ext uri="{BB962C8B-B14F-4D97-AF65-F5344CB8AC3E}">
        <p14:creationId xmlns:p14="http://schemas.microsoft.com/office/powerpoint/2010/main" val="2589739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每个机器的模型相互独立，仅仅使用机器算力，集群扩展性更好</a:t>
            </a:r>
            <a:r>
              <a:rPr kumimoji="1" lang="en-US" altLang="zh-CN" dirty="0"/>
              <a:t>.</a:t>
            </a:r>
          </a:p>
          <a:p>
            <a:r>
              <a:rPr lang="zh-CN" altLang="en-US" sz="1600" b="0" i="0" kern="1200" dirty="0">
                <a:solidFill>
                  <a:schemeClr val="tx1"/>
                </a:solidFill>
                <a:effectLst/>
                <a:latin typeface="+mn-lt"/>
                <a:ea typeface="+mn-ea"/>
                <a:cs typeface="+mn-cs"/>
              </a:rPr>
              <a:t>每台机器上都会有一份模型梯度，因此需要将集群中多台机器的梯度累加求均值，并用得到全局</a:t>
            </a:r>
            <a:r>
              <a:rPr lang="en-US" altLang="zh-CN" sz="1600" b="0" i="0" kern="1200" dirty="0">
                <a:solidFill>
                  <a:schemeClr val="tx1"/>
                </a:solidFill>
                <a:effectLst/>
                <a:latin typeface="+mn-lt"/>
                <a:ea typeface="+mn-ea"/>
                <a:cs typeface="+mn-cs"/>
              </a:rPr>
              <a:t>Average gradients</a:t>
            </a:r>
            <a:r>
              <a:rPr lang="zh-CN" altLang="en-US" sz="1600" b="0" i="0" kern="1200" dirty="0">
                <a:solidFill>
                  <a:schemeClr val="tx1"/>
                </a:solidFill>
                <a:effectLst/>
                <a:latin typeface="+mn-lt"/>
                <a:ea typeface="+mn-ea"/>
                <a:cs typeface="+mn-cs"/>
              </a:rPr>
              <a:t>更新权重</a:t>
            </a:r>
            <a:r>
              <a:rPr lang="en-US" altLang="zh-CN" sz="16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10</a:t>
            </a:fld>
            <a:endParaRPr lang="zh-CN" altLang="en-US"/>
          </a:p>
        </p:txBody>
      </p:sp>
    </p:spTree>
    <p:extLst>
      <p:ext uri="{BB962C8B-B14F-4D97-AF65-F5344CB8AC3E}">
        <p14:creationId xmlns:p14="http://schemas.microsoft.com/office/powerpoint/2010/main" val="4198372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latin typeface="Gill Sans MT" panose="020B0502020104020203" pitchFamily="34" charset="0"/>
              </a:rPr>
              <a:t>优点：</a:t>
            </a:r>
            <a:r>
              <a:rPr lang="zh-CN" altLang="en-US" sz="1600" dirty="0">
                <a:latin typeface="Gill Sans MT" panose="020B0502020104020203" pitchFamily="34" charset="0"/>
              </a:rPr>
              <a:t>本地计算和通信同步严格顺序化，能够容易地保证并行的执行逻辑于串行相同</a:t>
            </a:r>
            <a:endParaRPr lang="en-US" altLang="zh-CN" sz="1600" dirty="0">
              <a:latin typeface="Gill Sans MT" panose="020B0502020104020203" pitchFamily="34" charset="0"/>
            </a:endParaRPr>
          </a:p>
          <a:p>
            <a:r>
              <a:rPr lang="zh-CN" altLang="en-US" sz="1600" b="1" dirty="0">
                <a:latin typeface="Gill Sans MT" panose="020B0502020104020203" pitchFamily="34" charset="0"/>
              </a:rPr>
              <a:t>缺点：</a:t>
            </a:r>
            <a:r>
              <a:rPr lang="zh-CN" altLang="en-US" sz="1600" dirty="0">
                <a:latin typeface="Gill Sans MT" panose="020B0502020104020203" pitchFamily="34" charset="0"/>
              </a:rPr>
              <a:t>本地计算更早的工作节点需要等待其它工作节点处理，造成了计算硬件的浪费</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12</a:t>
            </a:fld>
            <a:endParaRPr lang="zh-CN" altLang="en-US"/>
          </a:p>
        </p:txBody>
      </p:sp>
    </p:spTree>
    <p:extLst>
      <p:ext uri="{BB962C8B-B14F-4D97-AF65-F5344CB8AC3E}">
        <p14:creationId xmlns:p14="http://schemas.microsoft.com/office/powerpoint/2010/main" val="38716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1" dirty="0"/>
              <a:t>优点：</a:t>
            </a:r>
            <a:r>
              <a:rPr lang="zh-CN" altLang="en-US" sz="1600" dirty="0"/>
              <a:t>执行效率高，中间除了单机通信时间以外没有任何通信和执行之间的阻塞等待</a:t>
            </a:r>
            <a:endParaRPr lang="en-US" altLang="zh-CN" sz="1600" dirty="0"/>
          </a:p>
          <a:p>
            <a:r>
              <a:rPr lang="zh-CN" altLang="en-US" sz="1600" b="1" dirty="0"/>
              <a:t>缺点：</a:t>
            </a:r>
            <a:r>
              <a:rPr lang="zh-CN" altLang="en-US" sz="1600" dirty="0"/>
              <a:t>网络模型训练不收敛，训练时间长，模型参数反复使用导致无法工业化</a:t>
            </a: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14</a:t>
            </a:fld>
            <a:endParaRPr lang="zh-CN" altLang="en-US"/>
          </a:p>
        </p:txBody>
      </p:sp>
    </p:spTree>
    <p:extLst>
      <p:ext uri="{BB962C8B-B14F-4D97-AF65-F5344CB8AC3E}">
        <p14:creationId xmlns:p14="http://schemas.microsoft.com/office/powerpoint/2010/main" val="275415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各进程不同步参数而是同步参数的变化量</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16</a:t>
            </a:fld>
            <a:endParaRPr lang="zh-CN" altLang="en-US"/>
          </a:p>
        </p:txBody>
      </p:sp>
    </p:spTree>
    <p:extLst>
      <p:ext uri="{BB962C8B-B14F-4D97-AF65-F5344CB8AC3E}">
        <p14:creationId xmlns:p14="http://schemas.microsoft.com/office/powerpoint/2010/main" val="2947961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5.tiff"/><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数据并行</a:t>
            </a:r>
          </a:p>
        </p:txBody>
      </p:sp>
      <p:sp>
        <p:nvSpPr>
          <p:cNvPr id="9" name="标题 1">
            <a:extLst>
              <a:ext uri="{FF2B5EF4-FFF2-40B4-BE49-F238E27FC236}">
                <a16:creationId xmlns:a16="http://schemas.microsoft.com/office/drawing/2014/main" id="{1795CD6E-2B9E-EC40-90A5-5DCA5340793A}"/>
              </a:ext>
            </a:extLst>
          </p:cNvPr>
          <p:cNvSpPr>
            <a:spLocks noGrp="1"/>
          </p:cNvSpPr>
          <p:nvPr>
            <p:ph type="ctrTitle"/>
          </p:nvPr>
        </p:nvSpPr>
        <p:spPr>
          <a:xfrm>
            <a:off x="337741" y="692696"/>
            <a:ext cx="5976664" cy="953563"/>
          </a:xfrm>
          <a:noFill/>
        </p:spPr>
        <p:txBody>
          <a:bodyPr anchor="ctr">
            <a:noAutofit/>
          </a:bodyPr>
          <a:lstStyle/>
          <a:p>
            <a:pPr algn="dist"/>
            <a:r>
              <a:rPr lang="zh-CN" altLang="en-US" sz="6600" dirty="0">
                <a:solidFill>
                  <a:schemeClr val="bg1"/>
                </a:solidFill>
                <a:latin typeface="Microsoft YaHei" panose="020B0503020204020204" pitchFamily="34" charset="-122"/>
                <a:ea typeface="Microsoft YaHei" panose="020B0503020204020204" pitchFamily="34" charset="-122"/>
              </a:rPr>
              <a:t>分布式训练</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kumimoji="1" lang="en-US" altLang="zh-CN" b="0" dirty="0"/>
              <a:t>Gradient Accumulation</a:t>
            </a:r>
            <a:endParaRPr kumimoji="1" lang="zh-CN" altLang="en-US" sz="3200" b="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kumimoji="1" lang="en-US" altLang="zh-CN" dirty="0">
                <a:solidFill>
                  <a:srgbClr val="59595A"/>
                </a:solidFill>
                <a:latin typeface="Gill Sans MT" panose="020B0502020104020203" pitchFamily="34" charset="0"/>
              </a:rPr>
              <a:t>Each machine maintain</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self gradient, accumulate gradients using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Collective communication.</a:t>
            </a:r>
          </a:p>
          <a:p>
            <a:pPr marL="694190" lvl="1" indent="-457200">
              <a:buFont typeface="+mj-lt"/>
              <a:buAutoNum type="arabicPeriod"/>
            </a:pPr>
            <a:r>
              <a:rPr kumimoji="1" lang="en-US" altLang="zh-CN" dirty="0">
                <a:solidFill>
                  <a:schemeClr val="tx1"/>
                </a:solidFill>
                <a:latin typeface="Gill Sans MT" panose="020B0502020104020203" pitchFamily="34" charset="0"/>
              </a:rPr>
              <a:t>When Gradient Accumulation?</a:t>
            </a:r>
          </a:p>
          <a:p>
            <a:pPr marL="694190" lvl="1" indent="-457200">
              <a:buFont typeface="+mj-lt"/>
              <a:buAutoNum type="arabicPeriod"/>
            </a:pPr>
            <a:r>
              <a:rPr kumimoji="1" lang="en-US" altLang="zh-CN" dirty="0">
                <a:solidFill>
                  <a:schemeClr val="tx1"/>
                </a:solidFill>
                <a:latin typeface="Gill Sans MT" panose="020B0502020104020203" pitchFamily="34" charset="0"/>
              </a:rPr>
              <a:t>How</a:t>
            </a:r>
            <a:r>
              <a:rPr kumimoji="1" lang="zh-CN" altLang="en-US" dirty="0">
                <a:solidFill>
                  <a:schemeClr val="tx1"/>
                </a:solidFill>
                <a:latin typeface="Gill Sans MT" panose="020B0502020104020203" pitchFamily="34" charset="0"/>
              </a:rPr>
              <a:t> </a:t>
            </a:r>
            <a:r>
              <a:rPr kumimoji="1" lang="en-US" altLang="zh-CN" dirty="0">
                <a:solidFill>
                  <a:schemeClr val="tx1"/>
                </a:solidFill>
                <a:latin typeface="Gill Sans MT" panose="020B0502020104020203" pitchFamily="34" charset="0"/>
              </a:rPr>
              <a:t>Gradient Accumulation efficient?</a:t>
            </a:r>
            <a:endParaRPr kumimoji="1" lang="zh-CN" altLang="en-US" dirty="0">
              <a:solidFill>
                <a:schemeClr val="tx1"/>
              </a:solidFill>
              <a:latin typeface="Gill Sans MT" panose="020B0502020104020203" pitchFamily="34" charset="0"/>
            </a:endParaRPr>
          </a:p>
        </p:txBody>
      </p:sp>
      <p:pic>
        <p:nvPicPr>
          <p:cNvPr id="5" name="图片 4">
            <a:extLst>
              <a:ext uri="{FF2B5EF4-FFF2-40B4-BE49-F238E27FC236}">
                <a16:creationId xmlns:a16="http://schemas.microsoft.com/office/drawing/2014/main" id="{BBCA7494-E94A-8F43-AAEA-154E7F4B4792}"/>
              </a:ext>
            </a:extLst>
          </p:cNvPr>
          <p:cNvPicPr>
            <a:picLocks noChangeAspect="1"/>
          </p:cNvPicPr>
          <p:nvPr/>
        </p:nvPicPr>
        <p:blipFill rotWithShape="1">
          <a:blip r:embed="rId3">
            <a:extLst>
              <a:ext uri="{28A0092B-C50C-407E-A947-70E740481C1C}">
                <a14:useLocalDpi xmlns:a14="http://schemas.microsoft.com/office/drawing/2010/main"/>
              </a:ext>
            </a:extLst>
          </a:blip>
          <a:srcRect l="6472" b="16861"/>
          <a:stretch/>
        </p:blipFill>
        <p:spPr>
          <a:xfrm>
            <a:off x="1057821" y="2650122"/>
            <a:ext cx="3122009" cy="3132985"/>
          </a:xfrm>
          <a:prstGeom prst="rect">
            <a:avLst/>
          </a:prstGeom>
        </p:spPr>
      </p:pic>
      <p:pic>
        <p:nvPicPr>
          <p:cNvPr id="6" name="图片 5">
            <a:extLst>
              <a:ext uri="{FF2B5EF4-FFF2-40B4-BE49-F238E27FC236}">
                <a16:creationId xmlns:a16="http://schemas.microsoft.com/office/drawing/2014/main" id="{7F496438-176C-2240-9647-D4AA10AF1F4A}"/>
              </a:ext>
            </a:extLst>
          </p:cNvPr>
          <p:cNvPicPr>
            <a:picLocks noChangeAspect="1"/>
          </p:cNvPicPr>
          <p:nvPr/>
        </p:nvPicPr>
        <p:blipFill>
          <a:blip r:embed="rId4"/>
          <a:stretch>
            <a:fillRect/>
          </a:stretch>
        </p:blipFill>
        <p:spPr>
          <a:xfrm>
            <a:off x="5666333" y="2617106"/>
            <a:ext cx="5472608" cy="3199019"/>
          </a:xfrm>
          <a:prstGeom prst="rect">
            <a:avLst/>
          </a:prstGeom>
        </p:spPr>
      </p:pic>
      <p:sp>
        <p:nvSpPr>
          <p:cNvPr id="7" name="左箭头 6">
            <a:extLst>
              <a:ext uri="{FF2B5EF4-FFF2-40B4-BE49-F238E27FC236}">
                <a16:creationId xmlns:a16="http://schemas.microsoft.com/office/drawing/2014/main" id="{7D33BB23-DF7E-A047-931A-01388FB1DD3A}"/>
              </a:ext>
            </a:extLst>
          </p:cNvPr>
          <p:cNvSpPr/>
          <p:nvPr/>
        </p:nvSpPr>
        <p:spPr bwMode="auto">
          <a:xfrm rot="10800000">
            <a:off x="4707057" y="3966823"/>
            <a:ext cx="432048" cy="499582"/>
          </a:xfrm>
          <a:prstGeom prst="leftArrow">
            <a:avLst>
              <a:gd name="adj1" fmla="val 50000"/>
              <a:gd name="adj2" fmla="val 71164"/>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353097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kumimoji="1" lang="en-US" altLang="zh-CN" b="0" dirty="0">
                <a:solidFill>
                  <a:srgbClr val="C00000"/>
                </a:solidFill>
                <a:latin typeface="Futura Medium" panose="020B0602020204020303" pitchFamily="34" charset="-79"/>
                <a:cs typeface="Futura Medium" panose="020B0602020204020303" pitchFamily="34" charset="-79"/>
              </a:rPr>
              <a:t>Gradient Accumulation: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Synchronize</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800" dirty="0">
                <a:latin typeface="Gill Sans MT" panose="020B0502020104020203" pitchFamily="34" charset="0"/>
              </a:rPr>
              <a:t>Next round of local computing cannot continue until all working nodes have completed this communication.</a:t>
            </a:r>
          </a:p>
        </p:txBody>
      </p:sp>
      <p:pic>
        <p:nvPicPr>
          <p:cNvPr id="3" name="图片 2">
            <a:extLst>
              <a:ext uri="{FF2B5EF4-FFF2-40B4-BE49-F238E27FC236}">
                <a16:creationId xmlns:a16="http://schemas.microsoft.com/office/drawing/2014/main" id="{C6AC05C2-D67F-1B42-9682-E0956F570B97}"/>
              </a:ext>
            </a:extLst>
          </p:cNvPr>
          <p:cNvPicPr>
            <a:picLocks noChangeAspect="1"/>
          </p:cNvPicPr>
          <p:nvPr/>
        </p:nvPicPr>
        <p:blipFill>
          <a:blip r:embed="rId2"/>
          <a:stretch>
            <a:fillRect/>
          </a:stretch>
        </p:blipFill>
        <p:spPr>
          <a:xfrm>
            <a:off x="1965969" y="2499849"/>
            <a:ext cx="8264824" cy="3150964"/>
          </a:xfrm>
          <a:prstGeom prst="rect">
            <a:avLst/>
          </a:prstGeom>
        </p:spPr>
      </p:pic>
    </p:spTree>
    <p:extLst>
      <p:ext uri="{BB962C8B-B14F-4D97-AF65-F5344CB8AC3E}">
        <p14:creationId xmlns:p14="http://schemas.microsoft.com/office/powerpoint/2010/main" val="524383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kumimoji="1" lang="en-US" altLang="zh-CN" b="0" dirty="0">
                <a:solidFill>
                  <a:srgbClr val="C00000"/>
                </a:solidFill>
                <a:latin typeface="Futura Medium" panose="020B0602020204020303" pitchFamily="34" charset="-79"/>
                <a:cs typeface="Futura Medium" panose="020B0602020204020303" pitchFamily="34" charset="-79"/>
              </a:rPr>
              <a:t>Gradient Accumulation: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Synchronize</a:t>
            </a:r>
            <a:endParaRPr lang="zh-CN" altLang="en-US" b="0" dirty="0">
              <a:solidFill>
                <a:srgbClr val="C00000"/>
              </a:solidFill>
              <a:latin typeface="Futura Medium" panose="020B0602020204020303" pitchFamily="34" charset="-79"/>
              <a:cs typeface="Futura Medium" panose="020B0602020204020303" pitchFamily="34" charset="-79"/>
            </a:endParaRPr>
          </a:p>
        </p:txBody>
      </p:sp>
      <p:pic>
        <p:nvPicPr>
          <p:cNvPr id="4" name="内容占位符 3">
            <a:extLst>
              <a:ext uri="{FF2B5EF4-FFF2-40B4-BE49-F238E27FC236}">
                <a16:creationId xmlns:a16="http://schemas.microsoft.com/office/drawing/2014/main" id="{921116C6-42C6-3E45-8DBC-70E929810165}"/>
              </a:ext>
            </a:extLst>
          </p:cNvPr>
          <p:cNvPicPr>
            <a:picLocks noGrp="1" noChangeAspect="1"/>
          </p:cNvPicPr>
          <p:nvPr>
            <p:ph sz="half" idx="1"/>
          </p:nvPr>
        </p:nvPicPr>
        <p:blipFill>
          <a:blip r:embed="rId3"/>
          <a:stretch>
            <a:fillRect/>
          </a:stretch>
        </p:blipFill>
        <p:spPr>
          <a:xfrm>
            <a:off x="1931650" y="3212976"/>
            <a:ext cx="8115300" cy="2616200"/>
          </a:xfrm>
          <a:prstGeom prst="rect">
            <a:avLst/>
          </a:prstGeom>
        </p:spPr>
      </p:pic>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20000"/>
              </a:lnSpc>
            </a:pPr>
            <a:r>
              <a:rPr lang="en-US" altLang="zh-CN" sz="1800" dirty="0">
                <a:solidFill>
                  <a:schemeClr val="tx1"/>
                </a:solidFill>
                <a:latin typeface="Gill Sans MT" panose="020B0502020104020203" pitchFamily="34" charset="0"/>
              </a:rPr>
              <a:t>Advantages: </a:t>
            </a:r>
            <a:r>
              <a:rPr lang="en-US" altLang="zh-CN" sz="1800" dirty="0">
                <a:solidFill>
                  <a:srgbClr val="59595A"/>
                </a:solidFill>
                <a:latin typeface="Gill Sans MT" panose="020B0502020104020203" pitchFamily="34" charset="0"/>
              </a:rPr>
              <a:t>computing and communication are strictly synchronized, ensure parallel execution logic is the same as the serial execution logic</a:t>
            </a:r>
          </a:p>
          <a:p>
            <a:pPr>
              <a:lnSpc>
                <a:spcPct val="120000"/>
              </a:lnSpc>
            </a:pPr>
            <a:r>
              <a:rPr lang="en-US" altLang="zh-CN" sz="1800" dirty="0">
                <a:solidFill>
                  <a:schemeClr val="tx1"/>
                </a:solidFill>
                <a:latin typeface="Gill Sans MT" panose="020B0502020104020203" pitchFamily="34" charset="0"/>
              </a:rPr>
              <a:t>Disadvantages: </a:t>
            </a:r>
            <a:r>
              <a:rPr lang="en-US" altLang="zh-CN" sz="1800" dirty="0">
                <a:solidFill>
                  <a:srgbClr val="59595A"/>
                </a:solidFill>
                <a:latin typeface="Gill Sans MT" panose="020B0502020104020203" pitchFamily="34" charset="0"/>
              </a:rPr>
              <a:t>The working node of the local computing earlier needs to wait for other working nodes to process, which causes a waste of computing hardware.</a:t>
            </a:r>
            <a:endParaRPr lang="zh-CN" altLang="en-US" sz="1800"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540354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kumimoji="1" lang="en-US" altLang="zh-CN" b="0" dirty="0">
                <a:solidFill>
                  <a:srgbClr val="C00000"/>
                </a:solidFill>
                <a:latin typeface="Futura Medium" panose="020B0602020204020303" pitchFamily="34" charset="-79"/>
                <a:cs typeface="Futura Medium" panose="020B0602020204020303" pitchFamily="34" charset="-79"/>
              </a:rPr>
              <a:t>Gradient Accumulation: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kumimoji="1" lang="en-US" altLang="zh-CN" b="0" dirty="0">
                <a:solidFill>
                  <a:srgbClr val="C00000"/>
                </a:solidFill>
                <a:latin typeface="Futura Medium" panose="020B0602020204020303" pitchFamily="34" charset="-79"/>
                <a:cs typeface="Futura Medium" panose="020B0602020204020303" pitchFamily="34" charset="-79"/>
              </a:rPr>
              <a:t>A</a:t>
            </a:r>
            <a:r>
              <a:rPr lang="en-US" altLang="zh-CN" b="0" dirty="0">
                <a:solidFill>
                  <a:srgbClr val="C00000"/>
                </a:solidFill>
                <a:latin typeface="Futura Medium" panose="020B0602020204020303" pitchFamily="34" charset="-79"/>
                <a:cs typeface="Futura Medium" panose="020B0602020204020303" pitchFamily="34" charset="-79"/>
              </a:rPr>
              <a:t>synchronous</a:t>
            </a:r>
            <a:endParaRPr lang="zh-CN" altLang="en-US" b="0" dirty="0">
              <a:solidFill>
                <a:srgbClr val="C00000"/>
              </a:solidFill>
            </a:endParaRP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sz="1800" dirty="0">
                <a:latin typeface="Gill Sans MT" panose="020B0502020104020203" pitchFamily="34" charset="0"/>
              </a:rPr>
              <a:t>After the current batch iteration, communicate with other servers to transmit network model parameters</a:t>
            </a:r>
          </a:p>
        </p:txBody>
      </p:sp>
      <p:pic>
        <p:nvPicPr>
          <p:cNvPr id="4" name="图片 3">
            <a:extLst>
              <a:ext uri="{FF2B5EF4-FFF2-40B4-BE49-F238E27FC236}">
                <a16:creationId xmlns:a16="http://schemas.microsoft.com/office/drawing/2014/main" id="{1CCA46D3-41CB-6F41-9387-CC0D376AC7A4}"/>
              </a:ext>
            </a:extLst>
          </p:cNvPr>
          <p:cNvPicPr>
            <a:picLocks noChangeAspect="1"/>
          </p:cNvPicPr>
          <p:nvPr/>
        </p:nvPicPr>
        <p:blipFill>
          <a:blip r:embed="rId2"/>
          <a:stretch>
            <a:fillRect/>
          </a:stretch>
        </p:blipFill>
        <p:spPr>
          <a:xfrm>
            <a:off x="2258629" y="2414579"/>
            <a:ext cx="7679503" cy="3321503"/>
          </a:xfrm>
          <a:prstGeom prst="rect">
            <a:avLst/>
          </a:prstGeom>
        </p:spPr>
      </p:pic>
    </p:spTree>
    <p:extLst>
      <p:ext uri="{BB962C8B-B14F-4D97-AF65-F5344CB8AC3E}">
        <p14:creationId xmlns:p14="http://schemas.microsoft.com/office/powerpoint/2010/main" val="3246332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kumimoji="1" lang="en-US" altLang="zh-CN" b="0" dirty="0">
                <a:solidFill>
                  <a:srgbClr val="C00000"/>
                </a:solidFill>
                <a:latin typeface="Futura Medium" panose="020B0602020204020303" pitchFamily="34" charset="-79"/>
                <a:cs typeface="Futura Medium" panose="020B0602020204020303" pitchFamily="34" charset="-79"/>
              </a:rPr>
              <a:t>Gradient Accumulation: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kumimoji="1" lang="en-US" altLang="zh-CN" b="0" dirty="0">
                <a:solidFill>
                  <a:srgbClr val="C00000"/>
                </a:solidFill>
                <a:latin typeface="Futura Medium" panose="020B0602020204020303" pitchFamily="34" charset="-79"/>
                <a:cs typeface="Futura Medium" panose="020B0602020204020303" pitchFamily="34" charset="-79"/>
              </a:rPr>
              <a:t>A</a:t>
            </a:r>
            <a:r>
              <a:rPr lang="en-US" altLang="zh-CN" b="0" dirty="0">
                <a:solidFill>
                  <a:srgbClr val="C00000"/>
                </a:solidFill>
                <a:latin typeface="Futura Medium" panose="020B0602020204020303" pitchFamily="34" charset="-79"/>
                <a:cs typeface="Futura Medium" panose="020B0602020204020303" pitchFamily="34" charset="-79"/>
              </a:rPr>
              <a:t>synchronous</a:t>
            </a:r>
            <a:endParaRPr lang="zh-CN" altLang="en-US" b="0" dirty="0">
              <a:solidFill>
                <a:srgbClr val="C00000"/>
              </a:solidFill>
            </a:endParaRPr>
          </a:p>
        </p:txBody>
      </p:sp>
      <p:sp>
        <p:nvSpPr>
          <p:cNvPr id="6" name="内容占位符 2">
            <a:extLst>
              <a:ext uri="{FF2B5EF4-FFF2-40B4-BE49-F238E27FC236}">
                <a16:creationId xmlns:a16="http://schemas.microsoft.com/office/drawing/2014/main" id="{04B42B4C-2B9B-3742-8816-64FFA4FEBC52}"/>
              </a:ext>
            </a:extLst>
          </p:cNvPr>
          <p:cNvSpPr txBox="1">
            <a:spLocks/>
          </p:cNvSpPr>
          <p:nvPr/>
        </p:nvSpPr>
        <p:spPr>
          <a:xfrm>
            <a:off x="623635" y="1412776"/>
            <a:ext cx="10963473" cy="136989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20000"/>
              </a:lnSpc>
            </a:pPr>
            <a:r>
              <a:rPr lang="en-US" altLang="zh-CN" sz="1800" dirty="0">
                <a:solidFill>
                  <a:schemeClr val="tx1"/>
                </a:solidFill>
                <a:latin typeface="Gill Sans MT" panose="020B0502020104020203" pitchFamily="34" charset="0"/>
              </a:rPr>
              <a:t>Advantages: </a:t>
            </a:r>
            <a:r>
              <a:rPr lang="en-US" altLang="zh-CN" sz="1800" dirty="0">
                <a:solidFill>
                  <a:srgbClr val="59595A"/>
                </a:solidFill>
                <a:latin typeface="Gill Sans MT" panose="020B0502020104020203" pitchFamily="34" charset="0"/>
              </a:rPr>
              <a:t>High execution efficiency, no blocking and waiting between communication and execution except for single machine communication time</a:t>
            </a:r>
          </a:p>
          <a:p>
            <a:pPr>
              <a:lnSpc>
                <a:spcPct val="120000"/>
              </a:lnSpc>
            </a:pPr>
            <a:r>
              <a:rPr lang="en-US" altLang="zh-CN" sz="1800" dirty="0">
                <a:solidFill>
                  <a:schemeClr val="tx1"/>
                </a:solidFill>
                <a:latin typeface="Gill Sans MT" panose="020B0502020104020203" pitchFamily="34" charset="0"/>
              </a:rPr>
              <a:t>Disadvantages: </a:t>
            </a:r>
            <a:r>
              <a:rPr lang="en-US" altLang="zh-CN" sz="1800" dirty="0">
                <a:solidFill>
                  <a:srgbClr val="59595A"/>
                </a:solidFill>
                <a:latin typeface="Gill Sans MT" panose="020B0502020104020203" pitchFamily="34" charset="0"/>
              </a:rPr>
              <a:t>the network model training is not convergent, the training time is long, and the repeated use of model parameters leads to industrialization failure</a:t>
            </a:r>
          </a:p>
        </p:txBody>
      </p:sp>
      <p:pic>
        <p:nvPicPr>
          <p:cNvPr id="5" name="图片 4">
            <a:extLst>
              <a:ext uri="{FF2B5EF4-FFF2-40B4-BE49-F238E27FC236}">
                <a16:creationId xmlns:a16="http://schemas.microsoft.com/office/drawing/2014/main" id="{5446C8CC-3708-624E-B0B0-040B68762635}"/>
              </a:ext>
            </a:extLst>
          </p:cNvPr>
          <p:cNvPicPr>
            <a:picLocks noChangeAspect="1"/>
          </p:cNvPicPr>
          <p:nvPr/>
        </p:nvPicPr>
        <p:blipFill>
          <a:blip r:embed="rId3"/>
          <a:stretch>
            <a:fillRect/>
          </a:stretch>
        </p:blipFill>
        <p:spPr>
          <a:xfrm>
            <a:off x="1931650" y="3142710"/>
            <a:ext cx="8115300" cy="2692400"/>
          </a:xfrm>
          <a:prstGeom prst="rect">
            <a:avLst/>
          </a:prstGeom>
        </p:spPr>
      </p:pic>
    </p:spTree>
    <p:extLst>
      <p:ext uri="{BB962C8B-B14F-4D97-AF65-F5344CB8AC3E}">
        <p14:creationId xmlns:p14="http://schemas.microsoft.com/office/powerpoint/2010/main" val="329707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C07C5-A3F1-2449-B0AF-A99DB03F5E27}"/>
              </a:ext>
            </a:extLst>
          </p:cNvPr>
          <p:cNvSpPr>
            <a:spLocks noGrp="1"/>
          </p:cNvSpPr>
          <p:nvPr>
            <p:ph type="title"/>
          </p:nvPr>
        </p:nvSpPr>
        <p:spPr/>
        <p:txBody>
          <a:bodyPr/>
          <a:lstStyle/>
          <a:p>
            <a:r>
              <a:rPr kumimoji="1" lang="en-US" altLang="zh-CN" b="0" dirty="0">
                <a:solidFill>
                  <a:srgbClr val="C00000"/>
                </a:solidFill>
                <a:latin typeface="Futura Medium" panose="020B0602020204020303" pitchFamily="34" charset="-79"/>
                <a:cs typeface="Futura Medium" panose="020B0602020204020303" pitchFamily="34" charset="-79"/>
              </a:rPr>
              <a:t>Gradient Accumulation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kumimoji="1" lang="en-US" altLang="zh-CN" b="0" dirty="0">
                <a:solidFill>
                  <a:srgbClr val="C00000"/>
                </a:solidFill>
                <a:latin typeface="Futura Medium" panose="020B0602020204020303" pitchFamily="34" charset="-79"/>
                <a:cs typeface="Futura Medium" panose="020B0602020204020303" pitchFamily="34" charset="-79"/>
              </a:rPr>
              <a:t>Communication</a:t>
            </a:r>
            <a:r>
              <a:rPr kumimoji="1" lang="zh-CN" altLang="en-US" b="0" dirty="0">
                <a:solidFill>
                  <a:srgbClr val="C00000"/>
                </a:solidFill>
                <a:latin typeface="Futura Medium" panose="020B0602020204020303" pitchFamily="34" charset="-79"/>
                <a:cs typeface="Futura Medium" panose="020B0602020204020303" pitchFamily="34" charset="-79"/>
              </a:rPr>
              <a:t> </a:t>
            </a:r>
            <a:r>
              <a:rPr kumimoji="1" lang="en-US" altLang="zh-CN" b="0" dirty="0">
                <a:solidFill>
                  <a:srgbClr val="C00000"/>
                </a:solidFill>
                <a:latin typeface="Futura Medium" panose="020B0602020204020303" pitchFamily="34" charset="-79"/>
                <a:cs typeface="Futura Medium" panose="020B0602020204020303" pitchFamily="34" charset="-79"/>
              </a:rPr>
              <a:t>Method</a:t>
            </a:r>
            <a:endParaRPr lang="zh-CN" altLang="en-US" b="0" dirty="0">
              <a:solidFill>
                <a:srgbClr val="C00000"/>
              </a:solidFill>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19BAC5FD-829C-344B-8662-233CF61B6020}"/>
              </a:ext>
            </a:extLst>
          </p:cNvPr>
          <p:cNvPicPr>
            <a:picLocks noChangeAspect="1"/>
          </p:cNvPicPr>
          <p:nvPr/>
        </p:nvPicPr>
        <p:blipFill>
          <a:blip r:embed="rId2"/>
          <a:stretch>
            <a:fillRect/>
          </a:stretch>
        </p:blipFill>
        <p:spPr>
          <a:xfrm>
            <a:off x="1701234" y="1043568"/>
            <a:ext cx="8794293" cy="5205345"/>
          </a:xfrm>
          <a:prstGeom prst="rect">
            <a:avLst/>
          </a:prstGeom>
        </p:spPr>
      </p:pic>
    </p:spTree>
    <p:extLst>
      <p:ext uri="{BB962C8B-B14F-4D97-AF65-F5344CB8AC3E}">
        <p14:creationId xmlns:p14="http://schemas.microsoft.com/office/powerpoint/2010/main" val="554998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Distribution Data Parallel,</a:t>
            </a:r>
            <a:r>
              <a:rPr lang="zh-CN" altLang="en-US" b="0" dirty="0"/>
              <a:t> </a:t>
            </a:r>
            <a:r>
              <a:rPr lang="en-US" altLang="zh-CN" b="0" dirty="0"/>
              <a:t>DDP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484784"/>
            <a:ext cx="10963473" cy="4392488"/>
          </a:xfrm>
        </p:spPr>
        <p:txBody>
          <a:bodyPr/>
          <a:lstStyle/>
          <a:p>
            <a:r>
              <a:rPr kumimoji="1" lang="en-US" altLang="zh-CN" dirty="0">
                <a:solidFill>
                  <a:srgbClr val="59595A"/>
                </a:solidFill>
                <a:latin typeface="Gill Sans MT" panose="020B0502020104020203" pitchFamily="34" charset="0"/>
              </a:rPr>
              <a:t>Adopted multi process parallelism, not restricted by GIL.</a:t>
            </a:r>
          </a:p>
          <a:p>
            <a:r>
              <a:rPr kumimoji="1" lang="en-US" altLang="zh-CN" dirty="0">
                <a:solidFill>
                  <a:srgbClr val="59595A"/>
                </a:solidFill>
                <a:latin typeface="Gill Sans MT" panose="020B0502020104020203" pitchFamily="34" charset="0"/>
              </a:rPr>
              <a:t>Parameters of each process are not synchronized, but the change of parameters.</a:t>
            </a:r>
          </a:p>
          <a:p>
            <a:r>
              <a:rPr kumimoji="1" lang="en-US" altLang="zh-CN" dirty="0">
                <a:solidFill>
                  <a:srgbClr val="59595A"/>
                </a:solidFill>
                <a:latin typeface="Gill Sans MT" panose="020B0502020104020203" pitchFamily="34" charset="0"/>
              </a:rPr>
              <a:t>Using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Ring all</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Reduce improves the communication efficiency.</a:t>
            </a:r>
          </a:p>
          <a:p>
            <a:pPr marL="0" indent="0">
              <a:buNone/>
            </a:pPr>
            <a:endParaRPr kumimoji="1" lang="en-US" altLang="zh-CN" dirty="0">
              <a:solidFill>
                <a:srgbClr val="59595A"/>
              </a:solidFill>
              <a:latin typeface="Gill Sans MT" panose="020B0502020104020203" pitchFamily="34" charset="0"/>
            </a:endParaRPr>
          </a:p>
        </p:txBody>
      </p:sp>
      <p:pic>
        <p:nvPicPr>
          <p:cNvPr id="6" name="图片 5">
            <a:extLst>
              <a:ext uri="{FF2B5EF4-FFF2-40B4-BE49-F238E27FC236}">
                <a16:creationId xmlns:a16="http://schemas.microsoft.com/office/drawing/2014/main" id="{E1B45183-2534-654E-AD03-A798E9C1D610}"/>
              </a:ext>
            </a:extLst>
          </p:cNvPr>
          <p:cNvPicPr>
            <a:picLocks noChangeAspect="1"/>
          </p:cNvPicPr>
          <p:nvPr/>
        </p:nvPicPr>
        <p:blipFill>
          <a:blip r:embed="rId3"/>
          <a:stretch>
            <a:fillRect/>
          </a:stretch>
        </p:blipFill>
        <p:spPr>
          <a:xfrm>
            <a:off x="3291902" y="2996952"/>
            <a:ext cx="5612957" cy="3197450"/>
          </a:xfrm>
          <a:prstGeom prst="rect">
            <a:avLst/>
          </a:prstGeom>
        </p:spPr>
      </p:pic>
    </p:spTree>
    <p:extLst>
      <p:ext uri="{BB962C8B-B14F-4D97-AF65-F5344CB8AC3E}">
        <p14:creationId xmlns:p14="http://schemas.microsoft.com/office/powerpoint/2010/main" val="119755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Distribution Data Parallel,</a:t>
            </a:r>
            <a:r>
              <a:rPr lang="zh-CN" altLang="en-US" b="0" dirty="0"/>
              <a:t> </a:t>
            </a:r>
            <a:r>
              <a:rPr lang="en-US" altLang="zh-CN" b="0" dirty="0"/>
              <a:t>DDP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2456892"/>
            <a:ext cx="3458521" cy="1944216"/>
          </a:xfrm>
        </p:spPr>
        <p:txBody>
          <a:bodyPr/>
          <a:lstStyle/>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gradient</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bucket</a:t>
            </a:r>
          </a:p>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keep reduce order</a:t>
            </a:r>
          </a:p>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skip gradient</a:t>
            </a:r>
          </a:p>
          <a:p>
            <a:pPr marL="457200" indent="-457200">
              <a:lnSpc>
                <a:spcPct val="150000"/>
              </a:lnSpc>
              <a:buFont typeface="+mj-lt"/>
              <a:buAutoNum type="arabicPeriod"/>
            </a:pPr>
            <a:r>
              <a:rPr kumimoji="1" lang="en-US" altLang="zh-CN" dirty="0">
                <a:solidFill>
                  <a:srgbClr val="59595A"/>
                </a:solidFill>
                <a:latin typeface="Gill Sans MT" panose="020B0502020104020203" pitchFamily="34" charset="0"/>
              </a:rPr>
              <a:t>Collective communication</a:t>
            </a:r>
            <a:endParaRPr lang="en-US" altLang="zh-CN" dirty="0">
              <a:solidFill>
                <a:srgbClr val="59595A"/>
              </a:solidFill>
              <a:latin typeface="Gill Sans MT" panose="020B0502020104020203" pitchFamily="34" charset="0"/>
            </a:endParaRPr>
          </a:p>
          <a:p>
            <a:pPr marL="457200" indent="-457200">
              <a:lnSpc>
                <a:spcPct val="150000"/>
              </a:lnSpc>
              <a:buFont typeface="+mj-lt"/>
              <a:buAutoNum type="arabicPeriod"/>
            </a:pPr>
            <a:endParaRPr lang="en-US" altLang="zh-CN" dirty="0">
              <a:solidFill>
                <a:srgbClr val="59595A"/>
              </a:solidFill>
              <a:latin typeface="Gill Sans MT" panose="020B0502020104020203" pitchFamily="34" charset="0"/>
            </a:endParaRPr>
          </a:p>
          <a:p>
            <a:pPr marL="457200" indent="-457200">
              <a:lnSpc>
                <a:spcPct val="150000"/>
              </a:lnSpc>
              <a:buFont typeface="+mj-lt"/>
              <a:buAutoNum type="arabicPeriod"/>
            </a:pPr>
            <a:endParaRPr lang="zh-CN" altLang="en-US"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350DCFE4-209B-784A-A6ED-16FEF317940E}"/>
              </a:ext>
            </a:extLst>
          </p:cNvPr>
          <p:cNvPicPr>
            <a:picLocks noChangeAspect="1"/>
          </p:cNvPicPr>
          <p:nvPr/>
        </p:nvPicPr>
        <p:blipFill>
          <a:blip r:embed="rId3"/>
          <a:stretch>
            <a:fillRect/>
          </a:stretch>
        </p:blipFill>
        <p:spPr>
          <a:xfrm>
            <a:off x="4442197" y="1283811"/>
            <a:ext cx="6840760" cy="4835196"/>
          </a:xfrm>
          <a:prstGeom prst="rect">
            <a:avLst/>
          </a:prstGeom>
        </p:spPr>
      </p:pic>
    </p:spTree>
    <p:extLst>
      <p:ext uri="{BB962C8B-B14F-4D97-AF65-F5344CB8AC3E}">
        <p14:creationId xmlns:p14="http://schemas.microsoft.com/office/powerpoint/2010/main" val="2037805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Distribution Data Parallel,</a:t>
            </a:r>
            <a:r>
              <a:rPr lang="zh-CN" altLang="en-US" b="0" dirty="0"/>
              <a:t> </a:t>
            </a:r>
            <a:r>
              <a:rPr lang="en-US" altLang="zh-CN" b="0" dirty="0"/>
              <a:t>DDP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76567" y="2564904"/>
            <a:ext cx="3458521" cy="1944216"/>
          </a:xfrm>
        </p:spPr>
        <p:txBody>
          <a:bodyPr/>
          <a:lstStyle/>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gradient</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bucket</a:t>
            </a:r>
          </a:p>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keep reduce order</a:t>
            </a:r>
          </a:p>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skip gradient</a:t>
            </a:r>
          </a:p>
          <a:p>
            <a:pPr marL="457200" indent="-457200">
              <a:lnSpc>
                <a:spcPct val="150000"/>
              </a:lnSpc>
              <a:buFont typeface="+mj-lt"/>
              <a:buAutoNum type="arabicPeriod"/>
            </a:pPr>
            <a:r>
              <a:rPr kumimoji="1" lang="en-US" altLang="zh-CN" dirty="0">
                <a:solidFill>
                  <a:srgbClr val="59595A"/>
                </a:solidFill>
                <a:latin typeface="Gill Sans MT" panose="020B0502020104020203" pitchFamily="34" charset="0"/>
              </a:rPr>
              <a:t>Collective communication</a:t>
            </a:r>
            <a:endParaRPr lang="en-US" altLang="zh-CN" dirty="0">
              <a:solidFill>
                <a:srgbClr val="59595A"/>
              </a:solidFill>
              <a:latin typeface="Gill Sans MT" panose="020B0502020104020203" pitchFamily="34" charset="0"/>
            </a:endParaRPr>
          </a:p>
          <a:p>
            <a:pPr marL="457200" indent="-457200">
              <a:lnSpc>
                <a:spcPct val="150000"/>
              </a:lnSpc>
              <a:buFont typeface="+mj-lt"/>
              <a:buAutoNum type="arabicPeriod"/>
            </a:pPr>
            <a:endParaRPr lang="en-US" altLang="zh-CN" dirty="0">
              <a:solidFill>
                <a:srgbClr val="59595A"/>
              </a:solidFill>
              <a:latin typeface="Gill Sans MT" panose="020B0502020104020203" pitchFamily="34" charset="0"/>
            </a:endParaRPr>
          </a:p>
          <a:p>
            <a:pPr marL="457200" indent="-457200">
              <a:lnSpc>
                <a:spcPct val="150000"/>
              </a:lnSpc>
              <a:buFont typeface="+mj-lt"/>
              <a:buAutoNum type="arabicPeriod"/>
            </a:pPr>
            <a:endParaRPr lang="zh-CN" altLang="en-US" dirty="0">
              <a:solidFill>
                <a:srgbClr val="59595A"/>
              </a:solidFill>
              <a:latin typeface="Gill Sans MT" panose="020B0502020104020203" pitchFamily="34" charset="0"/>
            </a:endParaRPr>
          </a:p>
        </p:txBody>
      </p:sp>
      <p:sp>
        <p:nvSpPr>
          <p:cNvPr id="5" name="矩形 4">
            <a:extLst>
              <a:ext uri="{FF2B5EF4-FFF2-40B4-BE49-F238E27FC236}">
                <a16:creationId xmlns:a16="http://schemas.microsoft.com/office/drawing/2014/main" id="{08A16E92-6060-0447-8BA6-04CD7848CAAF}"/>
              </a:ext>
            </a:extLst>
          </p:cNvPr>
          <p:cNvSpPr/>
          <p:nvPr/>
        </p:nvSpPr>
        <p:spPr>
          <a:xfrm>
            <a:off x="659017" y="5805264"/>
            <a:ext cx="3204852" cy="276999"/>
          </a:xfrm>
          <a:prstGeom prst="rect">
            <a:avLst/>
          </a:prstGeom>
        </p:spPr>
        <p:txBody>
          <a:bodyPr wrap="none">
            <a:spAutoFit/>
          </a:bodyPr>
          <a:lstStyle/>
          <a:p>
            <a:r>
              <a:rPr lang="zh-CN" altLang="en-US" sz="1200" dirty="0">
                <a:solidFill>
                  <a:srgbClr val="00FA00"/>
                </a:solidFill>
              </a:rPr>
              <a:t>https://pytorch.org/docs/stable/notes/ddp.html</a:t>
            </a:r>
          </a:p>
        </p:txBody>
      </p:sp>
      <p:pic>
        <p:nvPicPr>
          <p:cNvPr id="6" name="图片 5">
            <a:extLst>
              <a:ext uri="{FF2B5EF4-FFF2-40B4-BE49-F238E27FC236}">
                <a16:creationId xmlns:a16="http://schemas.microsoft.com/office/drawing/2014/main" id="{07A6BBB9-5030-EC4C-93A8-117084459DB5}"/>
              </a:ext>
            </a:extLst>
          </p:cNvPr>
          <p:cNvPicPr>
            <a:picLocks noChangeAspect="1"/>
          </p:cNvPicPr>
          <p:nvPr/>
        </p:nvPicPr>
        <p:blipFill>
          <a:blip r:embed="rId3"/>
          <a:stretch>
            <a:fillRect/>
          </a:stretch>
        </p:blipFill>
        <p:spPr>
          <a:xfrm>
            <a:off x="4514205" y="1843697"/>
            <a:ext cx="6899518" cy="3255740"/>
          </a:xfrm>
          <a:prstGeom prst="rect">
            <a:avLst/>
          </a:prstGeom>
        </p:spPr>
      </p:pic>
    </p:spTree>
    <p:extLst>
      <p:ext uri="{BB962C8B-B14F-4D97-AF65-F5344CB8AC3E}">
        <p14:creationId xmlns:p14="http://schemas.microsoft.com/office/powerpoint/2010/main" val="4040800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8C0AC-EB6D-6345-88C0-FACA56AFAB70}"/>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Collective communication</a:t>
            </a:r>
            <a:endParaRPr kumimoji="1" lang="zh-CN" altLang="en-US" b="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9A30DD3F-0E2D-AE48-A2A2-F81840170712}"/>
              </a:ext>
            </a:extLst>
          </p:cNvPr>
          <p:cNvPicPr>
            <a:picLocks noChangeAspect="1"/>
          </p:cNvPicPr>
          <p:nvPr/>
        </p:nvPicPr>
        <p:blipFill>
          <a:blip r:embed="rId2"/>
          <a:stretch>
            <a:fillRect/>
          </a:stretch>
        </p:blipFill>
        <p:spPr>
          <a:xfrm>
            <a:off x="2085181" y="1340768"/>
            <a:ext cx="8026400" cy="4406900"/>
          </a:xfrm>
          <a:prstGeom prst="rect">
            <a:avLst/>
          </a:prstGeom>
        </p:spPr>
      </p:pic>
    </p:spTree>
    <p:extLst>
      <p:ext uri="{BB962C8B-B14F-4D97-AF65-F5344CB8AC3E}">
        <p14:creationId xmlns:p14="http://schemas.microsoft.com/office/powerpoint/2010/main" val="93154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781" y="1410097"/>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8C0AC-EB6D-6345-88C0-FACA56AFAB70}"/>
              </a:ext>
            </a:extLst>
          </p:cNvPr>
          <p:cNvSpPr>
            <a:spLocks noGrp="1"/>
          </p:cNvSpPr>
          <p:nvPr>
            <p:ph type="title"/>
          </p:nvPr>
        </p:nvSpPr>
        <p:spPr/>
        <p:txBody>
          <a:bodyPr/>
          <a:lstStyle/>
          <a:p>
            <a:r>
              <a:rPr lang="en-US" altLang="zh-CN" b="0" dirty="0">
                <a:latin typeface="Futura Medium" panose="020B0602020204020303" pitchFamily="34" charset="-79"/>
                <a:cs typeface="Futura Medium" panose="020B0602020204020303" pitchFamily="34" charset="-79"/>
              </a:rPr>
              <a:t>Model’s States</a:t>
            </a:r>
            <a:endParaRPr kumimoji="1" lang="zh-CN" altLang="en-US" b="0" dirty="0">
              <a:latin typeface="Futura Medium" panose="020B0602020204020303" pitchFamily="34" charset="-79"/>
              <a:cs typeface="Futura Medium" panose="020B0602020204020303" pitchFamily="34" charset="-79"/>
            </a:endParaRPr>
          </a:p>
        </p:txBody>
      </p:sp>
      <p:pic>
        <p:nvPicPr>
          <p:cNvPr id="6" name="图片 5">
            <a:extLst>
              <a:ext uri="{FF2B5EF4-FFF2-40B4-BE49-F238E27FC236}">
                <a16:creationId xmlns:a16="http://schemas.microsoft.com/office/drawing/2014/main" id="{58C59864-7B48-6E4D-A892-6D45B5B76A3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92196" y="1628800"/>
            <a:ext cx="10322302" cy="4201965"/>
          </a:xfrm>
          <a:prstGeom prst="rect">
            <a:avLst/>
          </a:prstGeom>
        </p:spPr>
      </p:pic>
    </p:spTree>
    <p:extLst>
      <p:ext uri="{BB962C8B-B14F-4D97-AF65-F5344CB8AC3E}">
        <p14:creationId xmlns:p14="http://schemas.microsoft.com/office/powerpoint/2010/main" val="3774831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Fully Sharded Data Parallel,</a:t>
            </a:r>
            <a:r>
              <a:rPr lang="zh-CN" altLang="en-US" b="0" dirty="0"/>
              <a:t> </a:t>
            </a:r>
            <a:r>
              <a:rPr lang="en-US" altLang="zh-CN" b="0" dirty="0"/>
              <a:t>FSDP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lang="en-US" altLang="zh-CN" dirty="0">
                <a:solidFill>
                  <a:srgbClr val="59595A"/>
                </a:solidFill>
                <a:latin typeface="Gill Sans MT" panose="020B0502020104020203" pitchFamily="34" charset="0"/>
              </a:rPr>
              <a:t>FSDP</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shards all of model’s </a:t>
            </a:r>
            <a:r>
              <a:rPr lang="en-US" altLang="zh-CN" u="sng" dirty="0">
                <a:solidFill>
                  <a:srgbClr val="59595A"/>
                </a:solidFill>
                <a:latin typeface="Gill Sans MT" panose="020B0502020104020203" pitchFamily="34" charset="0"/>
              </a:rPr>
              <a:t>parameters, gradients and optimizer states </a:t>
            </a:r>
            <a:r>
              <a:rPr lang="en-US" altLang="zh-CN" dirty="0">
                <a:solidFill>
                  <a:srgbClr val="59595A"/>
                </a:solidFill>
                <a:latin typeface="Gill Sans MT" panose="020B0502020104020203" pitchFamily="34" charset="0"/>
              </a:rPr>
              <a:t>across data-parallel workers and can optionally </a:t>
            </a:r>
            <a:r>
              <a:rPr lang="en-US" altLang="zh-CN" u="sng" dirty="0">
                <a:solidFill>
                  <a:srgbClr val="59595A"/>
                </a:solidFill>
                <a:latin typeface="Gill Sans MT" panose="020B0502020104020203" pitchFamily="34" charset="0"/>
              </a:rPr>
              <a:t>offload the sharded model parameters</a:t>
            </a:r>
            <a:r>
              <a:rPr lang="en-US" altLang="zh-CN" dirty="0">
                <a:solidFill>
                  <a:srgbClr val="59595A"/>
                </a:solidFill>
                <a:latin typeface="Gill Sans MT" panose="020B0502020104020203" pitchFamily="34" charset="0"/>
              </a:rPr>
              <a:t> to CPUs.</a:t>
            </a:r>
            <a:endParaRPr kumimoji="1" lang="zh-CN" altLang="en-US"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FA7E783F-9B7B-1045-A979-8D7EC0D0E11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73489" y="2170843"/>
            <a:ext cx="8849783" cy="384773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496311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B9F606-3005-FB4F-B1ED-B8DCD3399E8B}"/>
              </a:ext>
            </a:extLst>
          </p:cNvPr>
          <p:cNvPicPr>
            <a:picLocks noChangeAspect="1"/>
          </p:cNvPicPr>
          <p:nvPr/>
        </p:nvPicPr>
        <p:blipFill>
          <a:blip r:embed="rId2"/>
          <a:stretch>
            <a:fillRect/>
          </a:stretch>
        </p:blipFill>
        <p:spPr>
          <a:xfrm>
            <a:off x="672926" y="1268760"/>
            <a:ext cx="10850909" cy="4899290"/>
          </a:xfrm>
          <a:prstGeom prst="rect">
            <a:avLst/>
          </a:prstGeom>
        </p:spPr>
      </p:pic>
      <p:sp>
        <p:nvSpPr>
          <p:cNvPr id="6" name="标题 1">
            <a:extLst>
              <a:ext uri="{FF2B5EF4-FFF2-40B4-BE49-F238E27FC236}">
                <a16:creationId xmlns:a16="http://schemas.microsoft.com/office/drawing/2014/main" id="{3054ACBC-A0BB-FD44-B766-B1B80FC91796}"/>
              </a:ext>
            </a:extLst>
          </p:cNvPr>
          <p:cNvSpPr txBox="1">
            <a:spLocks/>
          </p:cNvSpPr>
          <p:nvPr/>
        </p:nvSpPr>
        <p:spPr>
          <a:xfrm>
            <a:off x="625773" y="476672"/>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latin typeface="Futura Medium" panose="020B0602020204020303" pitchFamily="34" charset="-79"/>
                <a:cs typeface="Futura Medium" panose="020B0602020204020303" pitchFamily="34" charset="-79"/>
              </a:rPr>
              <a:t>Fully Sharded Data Parallel,</a:t>
            </a:r>
            <a:r>
              <a:rPr lang="en-US" b="0" dirty="0">
                <a:latin typeface="Futura Medium" panose="020B0602020204020303" pitchFamily="34" charset="-79"/>
                <a:cs typeface="Futura Medium" panose="020B0602020204020303" pitchFamily="34" charset="-79"/>
              </a:rPr>
              <a:t> </a:t>
            </a:r>
            <a:r>
              <a:rPr lang="en-US" altLang="zh-CN" b="0" dirty="0">
                <a:latin typeface="Futura Medium" panose="020B0602020204020303" pitchFamily="34" charset="-79"/>
                <a:cs typeface="Futura Medium" panose="020B0602020204020303" pitchFamily="34" charset="-79"/>
              </a:rPr>
              <a:t>FSDP</a:t>
            </a:r>
            <a:endParaRPr kumimoji="1" lang="en-US" sz="32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684006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569A6-2551-7C45-B5A1-4A815C02FB2F}"/>
              </a:ext>
            </a:extLst>
          </p:cNvPr>
          <p:cNvSpPr>
            <a:spLocks noGrp="1"/>
          </p:cNvSpPr>
          <p:nvPr>
            <p:ph type="title"/>
          </p:nvPr>
        </p:nvSpPr>
        <p:spPr/>
        <p:txBody>
          <a:bodyPr/>
          <a:lstStyle/>
          <a:p>
            <a:r>
              <a:rPr kumimoji="1" lang="en-US" altLang="zh-CN" dirty="0"/>
              <a:t>PyTorch</a:t>
            </a:r>
            <a:r>
              <a:rPr kumimoji="1" lang="zh-CN" altLang="en-US" dirty="0"/>
              <a:t> </a:t>
            </a:r>
            <a:r>
              <a:rPr kumimoji="1" lang="en-US" altLang="zh-CN" dirty="0"/>
              <a:t>Implication</a:t>
            </a:r>
            <a:r>
              <a:rPr kumimoji="1" lang="zh-CN" altLang="en-US" dirty="0"/>
              <a:t> </a:t>
            </a:r>
          </a:p>
        </p:txBody>
      </p:sp>
      <p:pic>
        <p:nvPicPr>
          <p:cNvPr id="5" name="图片 4">
            <a:extLst>
              <a:ext uri="{FF2B5EF4-FFF2-40B4-BE49-F238E27FC236}">
                <a16:creationId xmlns:a16="http://schemas.microsoft.com/office/drawing/2014/main" id="{F4D13B7E-599A-F04D-A4E7-7004B855F881}"/>
              </a:ext>
            </a:extLst>
          </p:cNvPr>
          <p:cNvPicPr>
            <a:picLocks noChangeAspect="1"/>
          </p:cNvPicPr>
          <p:nvPr/>
        </p:nvPicPr>
        <p:blipFill>
          <a:blip r:embed="rId2"/>
          <a:stretch>
            <a:fillRect/>
          </a:stretch>
        </p:blipFill>
        <p:spPr>
          <a:xfrm>
            <a:off x="1967173" y="1412776"/>
            <a:ext cx="8262415" cy="4381001"/>
          </a:xfrm>
          <a:prstGeom prst="rect">
            <a:avLst/>
          </a:prstGeom>
        </p:spPr>
      </p:pic>
    </p:spTree>
    <p:extLst>
      <p:ext uri="{BB962C8B-B14F-4D97-AF65-F5344CB8AC3E}">
        <p14:creationId xmlns:p14="http://schemas.microsoft.com/office/powerpoint/2010/main" val="4220522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Inference</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285750" indent="-285750" latinLnBrk="1">
              <a:lnSpc>
                <a:spcPct val="150000"/>
              </a:lnSpc>
              <a:buFont typeface="+mj-lt"/>
              <a:buAutoNum type="romanUcPeriod"/>
            </a:pPr>
            <a:r>
              <a:rPr lang="en-US" altLang="zh-CN" sz="1200" dirty="0"/>
              <a:t>https://</a:t>
            </a:r>
            <a:r>
              <a:rPr lang="en-US" altLang="zh-CN" sz="1200" dirty="0" err="1"/>
              <a:t>zhuanlan.zhihu.com</a:t>
            </a:r>
            <a:r>
              <a:rPr lang="en-US" altLang="zh-CN" sz="1200" dirty="0"/>
              <a:t>/p/450854172</a:t>
            </a:r>
            <a:r>
              <a:rPr lang="zh-CN" altLang="en-US" sz="1200" dirty="0"/>
              <a:t> 全网最全</a:t>
            </a:r>
            <a:r>
              <a:rPr lang="en-US" altLang="zh-CN" sz="1200" dirty="0"/>
              <a:t>-</a:t>
            </a:r>
            <a:r>
              <a:rPr lang="zh-CN" altLang="en-US" sz="1200" dirty="0"/>
              <a:t>超大模型</a:t>
            </a:r>
            <a:r>
              <a:rPr lang="en-US" altLang="zh-CN" sz="1200" dirty="0"/>
              <a:t>+</a:t>
            </a:r>
            <a:r>
              <a:rPr lang="zh-CN" altLang="en-US" sz="1200" dirty="0"/>
              <a:t>分布式训练架构和经典论文</a:t>
            </a:r>
            <a:endParaRPr lang="en-US" altLang="zh-CN" sz="1200" dirty="0"/>
          </a:p>
          <a:p>
            <a:pPr marL="285750" indent="-285750" latinLnBrk="1">
              <a:lnSpc>
                <a:spcPct val="150000"/>
              </a:lnSpc>
              <a:buFont typeface="+mj-lt"/>
              <a:buAutoNum type="romanUcPeriod"/>
            </a:pPr>
            <a:r>
              <a:rPr lang="en-US" altLang="zh-CN" sz="1200" dirty="0"/>
              <a:t>https://</a:t>
            </a:r>
            <a:r>
              <a:rPr lang="en-US" altLang="zh-CN" sz="1200" dirty="0" err="1"/>
              <a:t>pytorch.org</a:t>
            </a:r>
            <a:r>
              <a:rPr lang="en-US" altLang="zh-CN" sz="1200" dirty="0"/>
              <a:t>/blog/introducing-</a:t>
            </a:r>
            <a:r>
              <a:rPr lang="en-US" altLang="zh-CN" sz="1200" dirty="0" err="1"/>
              <a:t>pytorch</a:t>
            </a:r>
            <a:r>
              <a:rPr lang="en-US" altLang="zh-CN" sz="1200" dirty="0"/>
              <a:t>-fully-</a:t>
            </a:r>
            <a:r>
              <a:rPr lang="en-US" altLang="zh-CN" sz="1200" dirty="0" err="1"/>
              <a:t>sharded</a:t>
            </a:r>
            <a:r>
              <a:rPr lang="en-US" altLang="zh-CN" sz="1200" dirty="0"/>
              <a:t>-data-parallel-</a:t>
            </a:r>
            <a:r>
              <a:rPr lang="en-US" altLang="zh-CN" sz="1200" dirty="0" err="1"/>
              <a:t>api</a:t>
            </a:r>
            <a:r>
              <a:rPr lang="en-US" altLang="zh-CN" sz="1200" dirty="0"/>
              <a:t>/</a:t>
            </a:r>
          </a:p>
          <a:p>
            <a:pPr marL="285750" indent="-285750" latinLnBrk="1">
              <a:lnSpc>
                <a:spcPct val="150000"/>
              </a:lnSpc>
              <a:buFont typeface="+mj-lt"/>
              <a:buAutoNum type="romanUcPeriod"/>
            </a:pPr>
            <a:r>
              <a:rPr lang="en-US" altLang="zh-CN" sz="1200" dirty="0"/>
              <a:t>https://</a:t>
            </a:r>
            <a:r>
              <a:rPr lang="en-US" altLang="zh-CN" sz="1200" dirty="0" err="1"/>
              <a:t>pytorch.org</a:t>
            </a:r>
            <a:r>
              <a:rPr lang="en-US" altLang="zh-CN" sz="1200" dirty="0"/>
              <a:t>/tutorials/intermediate/</a:t>
            </a:r>
            <a:r>
              <a:rPr lang="en-US" altLang="zh-CN" sz="1200" dirty="0" err="1"/>
              <a:t>FSDP_tutorial.html</a:t>
            </a:r>
            <a:r>
              <a:rPr lang="zh-CN" altLang="en-US" sz="1200" dirty="0"/>
              <a:t> </a:t>
            </a:r>
            <a:endParaRPr lang="en-US" altLang="zh-CN" sz="1200" dirty="0"/>
          </a:p>
          <a:p>
            <a:pPr marL="285750" indent="-285750" latinLnBrk="1">
              <a:lnSpc>
                <a:spcPct val="150000"/>
              </a:lnSpc>
              <a:buFont typeface="+mj-lt"/>
              <a:buAutoNum type="romanUcPeriod"/>
            </a:pPr>
            <a:r>
              <a:rPr lang="en-US" altLang="zh-CN" sz="1200" dirty="0"/>
              <a:t>https://</a:t>
            </a:r>
            <a:r>
              <a:rPr lang="en-US" altLang="zh-CN" sz="1200" dirty="0" err="1"/>
              <a:t>engineering.fb.com</a:t>
            </a:r>
            <a:r>
              <a:rPr lang="en-US" altLang="zh-CN" sz="1200" dirty="0"/>
              <a:t>/2021/07/15/open-source/</a:t>
            </a:r>
            <a:r>
              <a:rPr lang="en-US" altLang="zh-CN" sz="1200" dirty="0" err="1"/>
              <a:t>fsdp</a:t>
            </a:r>
            <a:r>
              <a:rPr lang="en-US" altLang="zh-CN" sz="1200" dirty="0"/>
              <a:t>/</a:t>
            </a:r>
            <a:r>
              <a:rPr lang="zh-CN" altLang="en-US" sz="1200" dirty="0"/>
              <a:t> </a:t>
            </a:r>
            <a:endParaRPr kumimoji="1" lang="en-US" altLang="zh-CN" sz="1200" dirty="0"/>
          </a:p>
          <a:p>
            <a:pPr marL="285750" indent="-285750" latinLnBrk="1">
              <a:lnSpc>
                <a:spcPct val="150000"/>
              </a:lnSpc>
              <a:buFont typeface="+mj-lt"/>
              <a:buAutoNum type="romanUcPeriod"/>
            </a:pPr>
            <a:r>
              <a:rPr kumimoji="1" lang="en-US" altLang="zh-CN" sz="1200" dirty="0"/>
              <a:t>Li, Shen, et al. "Pytorch distributed: </a:t>
            </a:r>
            <a:r>
              <a:rPr lang="en-US" altLang="zh-CN" sz="1200" dirty="0"/>
              <a:t>Experiences on accelerating data parallel training." </a:t>
            </a:r>
            <a:r>
              <a:rPr lang="en-US" altLang="zh-CN" sz="1200" dirty="0" err="1"/>
              <a:t>arXiv</a:t>
            </a:r>
            <a:r>
              <a:rPr lang="en-US" altLang="zh-CN" sz="1200" dirty="0"/>
              <a:t> preprint arXiv:2006.15704 (2020).</a:t>
            </a:r>
          </a:p>
          <a:p>
            <a:pPr marL="285750" indent="-285750" latinLnBrk="1">
              <a:lnSpc>
                <a:spcPct val="150000"/>
              </a:lnSpc>
              <a:buFont typeface="+mj-lt"/>
              <a:buAutoNum type="romanUcPeriod"/>
            </a:pPr>
            <a:r>
              <a:rPr lang="en-US" altLang="zh-CN" sz="1200" dirty="0"/>
              <a:t>Xu, Yuanzhong, et al. "Automatic cross-replica sharding of weight update in data-parallel training." </a:t>
            </a:r>
            <a:r>
              <a:rPr lang="en-US" altLang="zh-CN" sz="1200" dirty="0" err="1"/>
              <a:t>arXiv</a:t>
            </a:r>
            <a:r>
              <a:rPr lang="en-US" altLang="zh-CN" sz="1200" dirty="0"/>
              <a:t> preprint arXiv:2004.13336 (2020).</a:t>
            </a:r>
          </a:p>
          <a:p>
            <a:pPr marL="0" indent="0" latinLnBrk="1">
              <a:lnSpc>
                <a:spcPct val="150000"/>
              </a:lnSpc>
              <a:buNone/>
            </a:pPr>
            <a:endParaRPr lang="en-US" altLang="zh-CN" sz="1200" dirty="0"/>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000" b="1" dirty="0">
                <a:solidFill>
                  <a:schemeClr val="bg2"/>
                </a:solidFill>
              </a:rPr>
              <a:t>大模型算法结构：</a:t>
            </a:r>
            <a:r>
              <a:rPr lang="zh-CN" altLang="en-US" sz="1800" dirty="0">
                <a:solidFill>
                  <a:schemeClr val="bg2"/>
                </a:solidFill>
              </a:rPr>
              <a:t>大模型算法发展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NLP</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CV</a:t>
            </a:r>
            <a:r>
              <a:rPr lang="zh-CN" altLang="en-US" sz="1800" dirty="0">
                <a:solidFill>
                  <a:schemeClr val="bg2"/>
                </a:solidFill>
              </a:rPr>
              <a:t>大模型 </a:t>
            </a:r>
            <a:r>
              <a:rPr lang="en-US" altLang="zh-CN" sz="1800" dirty="0">
                <a:solidFill>
                  <a:schemeClr val="bg2"/>
                </a:solidFill>
              </a:rPr>
              <a:t>–</a:t>
            </a:r>
            <a:r>
              <a:rPr lang="zh-CN" altLang="en-US" sz="1800" dirty="0">
                <a:solidFill>
                  <a:schemeClr val="bg2"/>
                </a:solidFill>
              </a:rPr>
              <a:t> 多模态大模型</a:t>
            </a:r>
            <a:endParaRPr lang="en-US" altLang="zh-CN" sz="2000" dirty="0">
              <a:solidFill>
                <a:schemeClr val="bg2"/>
              </a:solidFill>
            </a:endParaRPr>
          </a:p>
          <a:p>
            <a:pPr lvl="1"/>
            <a:r>
              <a:rPr lang="zh-CN" altLang="en-US" sz="2400" b="1" dirty="0">
                <a:solidFill>
                  <a:schemeClr val="tx1"/>
                </a:solidFill>
              </a:rPr>
              <a:t>分布式并行：</a:t>
            </a:r>
            <a:r>
              <a:rPr lang="zh-CN" altLang="en-US" sz="2000" dirty="0">
                <a:solidFill>
                  <a:schemeClr val="tx1"/>
                </a:solidFill>
              </a:rPr>
              <a:t>数据并行 </a:t>
            </a:r>
            <a:r>
              <a:rPr lang="en-US" altLang="zh-CN" sz="2000" dirty="0">
                <a:solidFill>
                  <a:schemeClr val="tx1"/>
                </a:solidFill>
              </a:rPr>
              <a:t>–</a:t>
            </a:r>
            <a:r>
              <a:rPr lang="zh-CN" altLang="en-US" sz="2000" dirty="0">
                <a:solidFill>
                  <a:schemeClr val="tx1"/>
                </a:solidFill>
              </a:rPr>
              <a:t> 模型并行 </a:t>
            </a:r>
            <a:r>
              <a:rPr lang="en-US" altLang="zh-CN" sz="2000" dirty="0">
                <a:solidFill>
                  <a:schemeClr val="tx1"/>
                </a:solidFill>
              </a:rPr>
              <a:t>–</a:t>
            </a:r>
            <a:r>
              <a:rPr lang="zh-CN" altLang="en-US" sz="2000" dirty="0">
                <a:solidFill>
                  <a:schemeClr val="tx1"/>
                </a:solidFill>
              </a:rPr>
              <a:t> 流水并行 </a:t>
            </a:r>
            <a:r>
              <a:rPr lang="en-US" altLang="zh-CN" sz="2000" dirty="0">
                <a:solidFill>
                  <a:schemeClr val="tx1"/>
                </a:solidFill>
              </a:rPr>
              <a:t>–</a:t>
            </a:r>
            <a:r>
              <a:rPr lang="zh-CN" altLang="en-US" sz="2000" dirty="0">
                <a:solidFill>
                  <a:schemeClr val="tx1"/>
                </a:solidFill>
              </a:rPr>
              <a:t> 混合并行</a:t>
            </a:r>
            <a:endParaRPr lang="en-US" altLang="zh-CN" sz="2400" dirty="0">
              <a:solidFill>
                <a:schemeClr val="tx1"/>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Data parallelism</a:t>
            </a:r>
            <a:endParaRPr kumimoji="1" lang="zh-CN" altLang="en-US"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7281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latin typeface="Gill Sans MT" panose="020B0502020104020203" pitchFamily="34" charset="0"/>
              </a:rPr>
              <a:t>Data parallelism,</a:t>
            </a:r>
            <a:r>
              <a:rPr lang="zh-CN" altLang="en-US" sz="2000" dirty="0">
                <a:latin typeface="Gill Sans MT" panose="020B0502020104020203" pitchFamily="34" charset="0"/>
              </a:rPr>
              <a:t> </a:t>
            </a:r>
            <a:r>
              <a:rPr lang="en-US" altLang="zh-CN" sz="2000" dirty="0">
                <a:latin typeface="Gill Sans MT" panose="020B0502020104020203" pitchFamily="34" charset="0"/>
              </a:rPr>
              <a:t>DP</a:t>
            </a:r>
            <a:endParaRPr lang="en-US" altLang="zh-CN" sz="2000" dirty="0">
              <a:solidFill>
                <a:srgbClr val="59595A"/>
              </a:solidFill>
              <a:latin typeface="Gill Sans MT" panose="020B0502020104020203" pitchFamily="34" charset="0"/>
            </a:endParaRPr>
          </a:p>
          <a:p>
            <a:pPr marL="808490" lvl="1" indent="-571500">
              <a:lnSpc>
                <a:spcPct val="130000"/>
              </a:lnSpc>
              <a:buFont typeface="+mj-lt"/>
              <a:buAutoNum type="arabicPeriod"/>
            </a:pPr>
            <a:r>
              <a:rPr lang="en-US" altLang="zh-CN" sz="2000" dirty="0">
                <a:latin typeface="Gill Sans MT" panose="020B0502020104020203" pitchFamily="34" charset="0"/>
              </a:rPr>
              <a:t>Distribution Data Parallel,</a:t>
            </a:r>
            <a:r>
              <a:rPr lang="zh-CN" altLang="en-US" sz="2000" dirty="0">
                <a:latin typeface="Gill Sans MT" panose="020B0502020104020203" pitchFamily="34" charset="0"/>
              </a:rPr>
              <a:t> </a:t>
            </a:r>
            <a:r>
              <a:rPr lang="en-US" altLang="zh-CN" sz="2000" dirty="0">
                <a:latin typeface="Gill Sans MT" panose="020B0502020104020203" pitchFamily="34" charset="0"/>
              </a:rPr>
              <a:t>DDP</a:t>
            </a:r>
          </a:p>
          <a:p>
            <a:pPr marL="808490" lvl="1" indent="-571500">
              <a:lnSpc>
                <a:spcPct val="130000"/>
              </a:lnSpc>
              <a:buFont typeface="+mj-lt"/>
              <a:buAutoNum type="arabicPeriod"/>
            </a:pPr>
            <a:r>
              <a:rPr lang="en-US" altLang="zh-CN" sz="2000" dirty="0">
                <a:latin typeface="Gill Sans MT" panose="020B0502020104020203" pitchFamily="34" charset="0"/>
                <a:cs typeface="Futura Medium" panose="020B0602020204020303" pitchFamily="34" charset="-79"/>
              </a:rPr>
              <a:t>Fully Sharded Data Parallel, FSDP</a:t>
            </a:r>
          </a:p>
        </p:txBody>
      </p:sp>
      <p:pic>
        <p:nvPicPr>
          <p:cNvPr id="3" name="图片 2">
            <a:extLst>
              <a:ext uri="{FF2B5EF4-FFF2-40B4-BE49-F238E27FC236}">
                <a16:creationId xmlns:a16="http://schemas.microsoft.com/office/drawing/2014/main" id="{1B6EFBCA-C9AA-8A4D-9367-FF4455BDC3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9949" y="3597252"/>
            <a:ext cx="6883400" cy="1435100"/>
          </a:xfrm>
          <a:prstGeom prst="roundRect">
            <a:avLst>
              <a:gd name="adj" fmla="val 8594"/>
            </a:avLst>
          </a:prstGeom>
          <a:solidFill>
            <a:srgbClr val="FFFFFF">
              <a:shade val="85000"/>
            </a:srgbClr>
          </a:solidFill>
          <a:ln>
            <a:noFill/>
          </a:ln>
          <a:effectLst/>
        </p:spPr>
      </p:pic>
      <p:pic>
        <p:nvPicPr>
          <p:cNvPr id="7" name="图片 6">
            <a:extLst>
              <a:ext uri="{FF2B5EF4-FFF2-40B4-BE49-F238E27FC236}">
                <a16:creationId xmlns:a16="http://schemas.microsoft.com/office/drawing/2014/main" id="{1BF95A08-9DFB-C24B-A920-47413477D91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497981" y="5157192"/>
            <a:ext cx="6264696" cy="331444"/>
          </a:xfrm>
          <a:prstGeom prst="rect">
            <a:avLst/>
          </a:prstGeom>
        </p:spPr>
      </p:pic>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Data parallelism</a:t>
            </a:r>
            <a:endParaRPr kumimoji="1" lang="zh-CN" altLang="en-US" dirty="0">
              <a:solidFill>
                <a:srgbClr val="C00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72819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arabicPeriod"/>
            </a:pPr>
            <a:r>
              <a:rPr lang="en-US" altLang="zh-CN" sz="2000" dirty="0">
                <a:latin typeface="Gill Sans MT" panose="020B0502020104020203" pitchFamily="34" charset="0"/>
              </a:rPr>
              <a:t>Data parallelism,</a:t>
            </a:r>
            <a:r>
              <a:rPr lang="zh-CN" altLang="en-US" sz="2000" dirty="0">
                <a:latin typeface="Gill Sans MT" panose="020B0502020104020203" pitchFamily="34" charset="0"/>
              </a:rPr>
              <a:t> </a:t>
            </a:r>
            <a:r>
              <a:rPr lang="en-US" altLang="zh-CN" sz="2000" dirty="0">
                <a:latin typeface="Gill Sans MT" panose="020B0502020104020203" pitchFamily="34" charset="0"/>
              </a:rPr>
              <a:t>DP</a:t>
            </a:r>
            <a:endParaRPr lang="en-US" altLang="zh-CN" sz="2000" dirty="0">
              <a:solidFill>
                <a:srgbClr val="59595A"/>
              </a:solidFill>
              <a:latin typeface="Gill Sans MT" panose="020B0502020104020203" pitchFamily="34" charset="0"/>
            </a:endParaRPr>
          </a:p>
          <a:p>
            <a:pPr marL="808490" lvl="1" indent="-571500">
              <a:lnSpc>
                <a:spcPct val="130000"/>
              </a:lnSpc>
              <a:buFont typeface="+mj-lt"/>
              <a:buAutoNum type="arabicPeriod"/>
            </a:pPr>
            <a:r>
              <a:rPr lang="en-US" altLang="zh-CN" sz="2000" dirty="0">
                <a:latin typeface="Gill Sans MT" panose="020B0502020104020203" pitchFamily="34" charset="0"/>
              </a:rPr>
              <a:t>Distribution Data Parallel,</a:t>
            </a:r>
            <a:r>
              <a:rPr lang="zh-CN" altLang="en-US" sz="2000" dirty="0">
                <a:latin typeface="Gill Sans MT" panose="020B0502020104020203" pitchFamily="34" charset="0"/>
              </a:rPr>
              <a:t> </a:t>
            </a:r>
            <a:r>
              <a:rPr lang="en-US" altLang="zh-CN" sz="2000" dirty="0">
                <a:latin typeface="Gill Sans MT" panose="020B0502020104020203" pitchFamily="34" charset="0"/>
              </a:rPr>
              <a:t>DDP</a:t>
            </a:r>
          </a:p>
          <a:p>
            <a:pPr marL="808490" lvl="1" indent="-571500">
              <a:lnSpc>
                <a:spcPct val="130000"/>
              </a:lnSpc>
              <a:buFont typeface="+mj-lt"/>
              <a:buAutoNum type="arabicPeriod"/>
            </a:pPr>
            <a:r>
              <a:rPr lang="en-US" altLang="zh-CN" sz="2000" dirty="0">
                <a:latin typeface="Gill Sans MT" panose="020B0502020104020203" pitchFamily="34" charset="0"/>
                <a:cs typeface="Futura Medium" panose="020B0602020204020303" pitchFamily="34" charset="-79"/>
              </a:rPr>
              <a:t>Fully Sharded Data Parallel, FSDP</a:t>
            </a:r>
          </a:p>
        </p:txBody>
      </p:sp>
      <p:pic>
        <p:nvPicPr>
          <p:cNvPr id="2" name="图片 1">
            <a:extLst>
              <a:ext uri="{FF2B5EF4-FFF2-40B4-BE49-F238E27FC236}">
                <a16:creationId xmlns:a16="http://schemas.microsoft.com/office/drawing/2014/main" id="{E4C17631-5F8F-AF41-B94C-1D7DDD3EF634}"/>
              </a:ext>
            </a:extLst>
          </p:cNvPr>
          <p:cNvPicPr>
            <a:picLocks noChangeAspect="1"/>
          </p:cNvPicPr>
          <p:nvPr/>
        </p:nvPicPr>
        <p:blipFill>
          <a:blip r:embed="rId3"/>
          <a:stretch>
            <a:fillRect/>
          </a:stretch>
        </p:blipFill>
        <p:spPr>
          <a:xfrm>
            <a:off x="913805" y="2902632"/>
            <a:ext cx="3197007" cy="3190664"/>
          </a:xfrm>
          <a:prstGeom prst="rect">
            <a:avLst/>
          </a:prstGeom>
        </p:spPr>
      </p:pic>
      <p:pic>
        <p:nvPicPr>
          <p:cNvPr id="4" name="图片 3">
            <a:extLst>
              <a:ext uri="{FF2B5EF4-FFF2-40B4-BE49-F238E27FC236}">
                <a16:creationId xmlns:a16="http://schemas.microsoft.com/office/drawing/2014/main" id="{280637E3-43DE-B042-9BA3-F77F04FA81FB}"/>
              </a:ext>
            </a:extLst>
          </p:cNvPr>
          <p:cNvPicPr>
            <a:picLocks noChangeAspect="1"/>
          </p:cNvPicPr>
          <p:nvPr/>
        </p:nvPicPr>
        <p:blipFill rotWithShape="1">
          <a:blip r:embed="rId4"/>
          <a:srcRect l="18678" t="24302" r="45302" b="28829"/>
          <a:stretch/>
        </p:blipFill>
        <p:spPr>
          <a:xfrm>
            <a:off x="4514205" y="2909437"/>
            <a:ext cx="3171019" cy="3190664"/>
          </a:xfrm>
          <a:prstGeom prst="rect">
            <a:avLst/>
          </a:prstGeom>
        </p:spPr>
      </p:pic>
      <p:pic>
        <p:nvPicPr>
          <p:cNvPr id="5" name="图片 4">
            <a:extLst>
              <a:ext uri="{FF2B5EF4-FFF2-40B4-BE49-F238E27FC236}">
                <a16:creationId xmlns:a16="http://schemas.microsoft.com/office/drawing/2014/main" id="{DBDE2C03-27DC-D740-B021-1978E9F74095}"/>
              </a:ext>
            </a:extLst>
          </p:cNvPr>
          <p:cNvPicPr>
            <a:picLocks noChangeAspect="1"/>
          </p:cNvPicPr>
          <p:nvPr/>
        </p:nvPicPr>
        <p:blipFill rotWithShape="1">
          <a:blip r:embed="rId5"/>
          <a:srcRect t="4865" b="6718"/>
          <a:stretch/>
        </p:blipFill>
        <p:spPr>
          <a:xfrm>
            <a:off x="8148791" y="2902632"/>
            <a:ext cx="3197007" cy="3197469"/>
          </a:xfrm>
          <a:prstGeom prst="rect">
            <a:avLst/>
          </a:prstGeom>
        </p:spPr>
      </p:pic>
      <p:sp>
        <p:nvSpPr>
          <p:cNvPr id="6" name="矩形 5">
            <a:extLst>
              <a:ext uri="{FF2B5EF4-FFF2-40B4-BE49-F238E27FC236}">
                <a16:creationId xmlns:a16="http://schemas.microsoft.com/office/drawing/2014/main" id="{5DDC74D2-9F82-C340-A9F7-3871070CB4C3}"/>
              </a:ext>
            </a:extLst>
          </p:cNvPr>
          <p:cNvSpPr/>
          <p:nvPr/>
        </p:nvSpPr>
        <p:spPr>
          <a:xfrm>
            <a:off x="8402637" y="2247684"/>
            <a:ext cx="2390398"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24599</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35688</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endParaRPr lang="zh-CN" altLang="en-US" sz="2000" dirty="0">
              <a:solidFill>
                <a:srgbClr val="59595A"/>
              </a:solidFill>
            </a:endParaRPr>
          </a:p>
        </p:txBody>
      </p:sp>
      <p:sp>
        <p:nvSpPr>
          <p:cNvPr id="10" name="矩形 9">
            <a:extLst>
              <a:ext uri="{FF2B5EF4-FFF2-40B4-BE49-F238E27FC236}">
                <a16:creationId xmlns:a16="http://schemas.microsoft.com/office/drawing/2014/main" id="{24779CA7-74B6-BB43-A99D-5981C91AA77E}"/>
              </a:ext>
            </a:extLst>
          </p:cNvPr>
          <p:cNvSpPr/>
          <p:nvPr/>
        </p:nvSpPr>
        <p:spPr>
          <a:xfrm>
            <a:off x="8402637" y="1685209"/>
            <a:ext cx="1620957" cy="400110"/>
          </a:xfrm>
          <a:prstGeom prst="rect">
            <a:avLst/>
          </a:prstGeom>
        </p:spPr>
        <p:txBody>
          <a:bodyPr wrap="none">
            <a:spAutoFit/>
          </a:bodyPr>
          <a:lstStyle/>
          <a:p>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256</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x</a:t>
            </a:r>
            <a:r>
              <a:rPr lang="zh-CN" altLang="en-US" sz="2000" dirty="0">
                <a:solidFill>
                  <a:srgbClr val="59595A"/>
                </a:solidFill>
                <a:latin typeface="Gill Sans MT" panose="020B0502020104020203" pitchFamily="34" charset="0"/>
                <a:cs typeface="Futura Medium" panose="020B0602020204020303" pitchFamily="34" charset="-79"/>
              </a:rPr>
              <a:t> </a:t>
            </a:r>
            <a:r>
              <a:rPr lang="en-US" altLang="zh-CN" sz="2000" dirty="0">
                <a:solidFill>
                  <a:srgbClr val="59595A"/>
                </a:solidFill>
                <a:latin typeface="Gill Sans MT" panose="020B0502020104020203" pitchFamily="34" charset="0"/>
                <a:cs typeface="Futura Medium" panose="020B0602020204020303" pitchFamily="34" charset="-79"/>
              </a:rPr>
              <a:t>3</a:t>
            </a:r>
            <a:endParaRPr lang="zh-CN" altLang="en-US" sz="2000" dirty="0">
              <a:solidFill>
                <a:srgbClr val="59595A"/>
              </a:solidFill>
            </a:endParaRPr>
          </a:p>
        </p:txBody>
      </p:sp>
    </p:spTree>
    <p:extLst>
      <p:ext uri="{BB962C8B-B14F-4D97-AF65-F5344CB8AC3E}">
        <p14:creationId xmlns:p14="http://schemas.microsoft.com/office/powerpoint/2010/main" val="1623238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Data parallelism,</a:t>
            </a:r>
            <a:r>
              <a:rPr lang="zh-CN" altLang="en-US" b="0" dirty="0"/>
              <a:t> </a:t>
            </a:r>
            <a:r>
              <a:rPr lang="en-US" altLang="zh-CN" b="0" dirty="0"/>
              <a:t>DP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kumimoji="1" lang="en-US" altLang="zh-CN" dirty="0">
                <a:solidFill>
                  <a:srgbClr val="59595A"/>
                </a:solidFill>
                <a:latin typeface="Gill Sans MT" panose="020B0502020104020203" pitchFamily="34" charset="0"/>
              </a:rPr>
              <a:t>Data</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Parallel automatically splits training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data and sends model</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jobs to multiple GPUs. After each model completed, Data</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Parallel will Accumulate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Gradients.</a:t>
            </a:r>
            <a:endParaRPr kumimoji="1" lang="zh-CN" altLang="en-US" dirty="0">
              <a:solidFill>
                <a:srgbClr val="59595A"/>
              </a:solidFill>
              <a:latin typeface="Gill Sans MT" panose="020B0502020104020203" pitchFamily="34" charset="0"/>
            </a:endParaRPr>
          </a:p>
        </p:txBody>
      </p:sp>
      <p:pic>
        <p:nvPicPr>
          <p:cNvPr id="7" name="图片 6">
            <a:extLst>
              <a:ext uri="{FF2B5EF4-FFF2-40B4-BE49-F238E27FC236}">
                <a16:creationId xmlns:a16="http://schemas.microsoft.com/office/drawing/2014/main" id="{45A3D8CF-2AC6-694C-8233-BCAC74A1EE0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649625" y="2204864"/>
            <a:ext cx="6897511" cy="397356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383854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Data parallelism</a:t>
            </a:r>
            <a:r>
              <a:rPr lang="zh-CN" altLang="en-US" b="0" dirty="0"/>
              <a:t> </a:t>
            </a:r>
            <a:r>
              <a:rPr lang="en-US" altLang="zh-CN" b="0" dirty="0"/>
              <a:t>Limitation(I)</a:t>
            </a:r>
            <a:endParaRPr kumimoji="1" lang="zh-CN" altLang="en-US" sz="3200" b="0" dirty="0"/>
          </a:p>
        </p:txBody>
      </p:sp>
      <p:sp>
        <p:nvSpPr>
          <p:cNvPr id="4" name="矩形 3">
            <a:extLst>
              <a:ext uri="{FF2B5EF4-FFF2-40B4-BE49-F238E27FC236}">
                <a16:creationId xmlns:a16="http://schemas.microsoft.com/office/drawing/2014/main" id="{CF5830E3-DDFA-4447-BBCD-255DD859581A}"/>
              </a:ext>
            </a:extLst>
          </p:cNvPr>
          <p:cNvSpPr/>
          <p:nvPr/>
        </p:nvSpPr>
        <p:spPr>
          <a:xfrm>
            <a:off x="622948" y="1660738"/>
            <a:ext cx="1477510" cy="400110"/>
          </a:xfrm>
          <a:prstGeom prst="rect">
            <a:avLst/>
          </a:prstGeom>
          <a:solidFill>
            <a:srgbClr val="C00000"/>
          </a:solidFill>
        </p:spPr>
        <p:txBody>
          <a:bodyPr wrap="square">
            <a:spAutoFit/>
          </a:bodyPr>
          <a:lstStyle/>
          <a:p>
            <a:pPr algn="ctr"/>
            <a:r>
              <a:rPr lang="en-US" altLang="zh-CN" sz="2000" dirty="0">
                <a:solidFill>
                  <a:schemeClr val="bg1"/>
                </a:solidFill>
                <a:latin typeface="Futura Medium" panose="020B0602020204020303" pitchFamily="34" charset="-79"/>
                <a:cs typeface="Futura Medium" panose="020B0602020204020303" pitchFamily="34" charset="-79"/>
              </a:rPr>
              <a:t>P</a:t>
            </a:r>
            <a:r>
              <a:rPr lang="zh-CN" altLang="en-US" sz="2000" dirty="0">
                <a:solidFill>
                  <a:schemeClr val="bg1"/>
                </a:solidFill>
                <a:latin typeface="Futura Medium" panose="020B0602020204020303" pitchFamily="34" charset="-79"/>
                <a:cs typeface="Futura Medium" panose="020B0602020204020303" pitchFamily="34" charset="-79"/>
              </a:rPr>
              <a:t>ractice</a:t>
            </a:r>
          </a:p>
        </p:txBody>
      </p:sp>
      <p:sp>
        <p:nvSpPr>
          <p:cNvPr id="6" name="内容占位符 2">
            <a:extLst>
              <a:ext uri="{FF2B5EF4-FFF2-40B4-BE49-F238E27FC236}">
                <a16:creationId xmlns:a16="http://schemas.microsoft.com/office/drawing/2014/main" id="{2AEB251B-BDD4-FB4F-99EB-14B5BD16C1E6}"/>
              </a:ext>
            </a:extLst>
          </p:cNvPr>
          <p:cNvSpPr txBox="1">
            <a:spLocks/>
          </p:cNvSpPr>
          <p:nvPr/>
        </p:nvSpPr>
        <p:spPr>
          <a:xfrm>
            <a:off x="878660" y="2132856"/>
            <a:ext cx="10963473" cy="86409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dirty="0">
                <a:solidFill>
                  <a:srgbClr val="59595A"/>
                </a:solidFill>
                <a:latin typeface="Gill Sans MT" panose="020B0502020104020203" pitchFamily="34" charset="0"/>
              </a:rPr>
              <a:t>Simple implementation of code logic.</a:t>
            </a:r>
          </a:p>
          <a:p>
            <a:r>
              <a:rPr kumimoji="1" lang="en-US" altLang="zh-CN" dirty="0">
                <a:solidFill>
                  <a:srgbClr val="59595A"/>
                </a:solidFill>
                <a:latin typeface="Gill Sans MT" panose="020B0502020104020203" pitchFamily="34" charset="0"/>
              </a:rPr>
              <a:t>Multithreading parallel Controlled by a process,</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restricted by GIL.</a:t>
            </a:r>
          </a:p>
        </p:txBody>
      </p:sp>
      <p:pic>
        <p:nvPicPr>
          <p:cNvPr id="11" name="图片 10">
            <a:extLst>
              <a:ext uri="{FF2B5EF4-FFF2-40B4-BE49-F238E27FC236}">
                <a16:creationId xmlns:a16="http://schemas.microsoft.com/office/drawing/2014/main" id="{2654A3F6-B5C1-B347-81FF-4784CE9C70C0}"/>
              </a:ext>
            </a:extLst>
          </p:cNvPr>
          <p:cNvPicPr>
            <a:picLocks noChangeAspect="1"/>
          </p:cNvPicPr>
          <p:nvPr/>
        </p:nvPicPr>
        <p:blipFill>
          <a:blip r:embed="rId3"/>
          <a:stretch>
            <a:fillRect/>
          </a:stretch>
        </p:blipFill>
        <p:spPr>
          <a:xfrm>
            <a:off x="878660" y="3645024"/>
            <a:ext cx="7589554" cy="1719855"/>
          </a:xfrm>
          <a:prstGeom prst="rect">
            <a:avLst/>
          </a:prstGeom>
        </p:spPr>
      </p:pic>
    </p:spTree>
    <p:extLst>
      <p:ext uri="{BB962C8B-B14F-4D97-AF65-F5344CB8AC3E}">
        <p14:creationId xmlns:p14="http://schemas.microsoft.com/office/powerpoint/2010/main" val="564802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lang="en-US" altLang="zh-CN" b="0" dirty="0"/>
              <a:t>Data parallelism</a:t>
            </a:r>
            <a:r>
              <a:rPr lang="zh-CN" altLang="en-US" b="0" dirty="0"/>
              <a:t> </a:t>
            </a:r>
            <a:r>
              <a:rPr lang="en-US" altLang="zh-CN" b="0" dirty="0"/>
              <a:t>Limitation(II)</a:t>
            </a:r>
            <a:endParaRPr kumimoji="1" lang="zh-CN" altLang="en-US" sz="3200" b="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847718" y="2059288"/>
            <a:ext cx="10515306" cy="1527062"/>
          </a:xfrm>
        </p:spPr>
        <p:txBody>
          <a:bodyPr/>
          <a:lstStyle/>
          <a:p>
            <a:r>
              <a:rPr kumimoji="1" lang="en-US" altLang="zh-CN" dirty="0">
                <a:solidFill>
                  <a:srgbClr val="59595A"/>
                </a:solidFill>
                <a:latin typeface="Gill Sans MT" panose="020B0502020104020203" pitchFamily="34" charset="0"/>
              </a:rPr>
              <a:t>Models of each machine are independent, clusters has using computing power.</a:t>
            </a:r>
          </a:p>
          <a:p>
            <a:r>
              <a:rPr kumimoji="1" lang="en-US" altLang="zh-CN" dirty="0">
                <a:solidFill>
                  <a:srgbClr val="59595A"/>
                </a:solidFill>
                <a:latin typeface="Gill Sans MT" panose="020B0502020104020203" pitchFamily="34" charset="0"/>
              </a:rPr>
              <a:t>Each machine maintain</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self gradient, accumulate gradients using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Collective communication.</a:t>
            </a:r>
          </a:p>
          <a:p>
            <a:pPr marL="694190" lvl="1" indent="-457200">
              <a:buFont typeface="+mj-lt"/>
              <a:buAutoNum type="arabicPeriod"/>
            </a:pPr>
            <a:r>
              <a:rPr kumimoji="1" lang="en-US" altLang="zh-CN" dirty="0">
                <a:solidFill>
                  <a:schemeClr val="tx1"/>
                </a:solidFill>
                <a:latin typeface="Gill Sans MT" panose="020B0502020104020203" pitchFamily="34" charset="0"/>
              </a:rPr>
              <a:t>When Gradient Accumulation?</a:t>
            </a:r>
          </a:p>
          <a:p>
            <a:pPr marL="694190" lvl="1" indent="-457200">
              <a:buFont typeface="+mj-lt"/>
              <a:buAutoNum type="arabicPeriod"/>
            </a:pPr>
            <a:r>
              <a:rPr kumimoji="1" lang="en-US" altLang="zh-CN" dirty="0">
                <a:solidFill>
                  <a:schemeClr val="tx1"/>
                </a:solidFill>
                <a:latin typeface="Gill Sans MT" panose="020B0502020104020203" pitchFamily="34" charset="0"/>
              </a:rPr>
              <a:t>How</a:t>
            </a:r>
            <a:r>
              <a:rPr kumimoji="1" lang="zh-CN" altLang="en-US" dirty="0">
                <a:solidFill>
                  <a:schemeClr val="tx1"/>
                </a:solidFill>
                <a:latin typeface="Gill Sans MT" panose="020B0502020104020203" pitchFamily="34" charset="0"/>
              </a:rPr>
              <a:t> </a:t>
            </a:r>
            <a:r>
              <a:rPr kumimoji="1" lang="en-US" altLang="zh-CN" dirty="0">
                <a:solidFill>
                  <a:schemeClr val="tx1"/>
                </a:solidFill>
                <a:latin typeface="Gill Sans MT" panose="020B0502020104020203" pitchFamily="34" charset="0"/>
              </a:rPr>
              <a:t>Gradient Accumulation efficient?</a:t>
            </a:r>
            <a:endParaRPr kumimoji="1" lang="zh-CN" altLang="en-US" dirty="0">
              <a:solidFill>
                <a:schemeClr val="tx1"/>
              </a:solidFill>
              <a:latin typeface="Gill Sans MT" panose="020B0502020104020203" pitchFamily="34" charset="0"/>
            </a:endParaRPr>
          </a:p>
        </p:txBody>
      </p:sp>
      <p:sp>
        <p:nvSpPr>
          <p:cNvPr id="5" name="矩形 4">
            <a:extLst>
              <a:ext uri="{FF2B5EF4-FFF2-40B4-BE49-F238E27FC236}">
                <a16:creationId xmlns:a16="http://schemas.microsoft.com/office/drawing/2014/main" id="{C23B9154-85D8-B449-92E2-1D93BF1B57A5}"/>
              </a:ext>
            </a:extLst>
          </p:cNvPr>
          <p:cNvSpPr/>
          <p:nvPr/>
        </p:nvSpPr>
        <p:spPr>
          <a:xfrm>
            <a:off x="481757" y="1588730"/>
            <a:ext cx="1584176" cy="400110"/>
          </a:xfrm>
          <a:prstGeom prst="rect">
            <a:avLst/>
          </a:prstGeom>
          <a:solidFill>
            <a:srgbClr val="C00000"/>
          </a:solidFill>
        </p:spPr>
        <p:txBody>
          <a:bodyPr wrap="square">
            <a:spAutoFit/>
          </a:bodyPr>
          <a:lstStyle/>
          <a:p>
            <a:pPr algn="ctr"/>
            <a:r>
              <a:rPr lang="en-US" altLang="zh-CN" sz="2000" dirty="0">
                <a:solidFill>
                  <a:schemeClr val="bg1"/>
                </a:solidFill>
                <a:latin typeface="Futura Medium" panose="020B0602020204020303" pitchFamily="34" charset="-79"/>
                <a:cs typeface="Futura Medium" panose="020B0602020204020303" pitchFamily="34" charset="-79"/>
              </a:rPr>
              <a:t>Theoretical</a:t>
            </a:r>
            <a:endParaRPr lang="zh-CN" altLang="en-US" sz="2000" dirty="0">
              <a:solidFill>
                <a:schemeClr val="bg1"/>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5763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17411</TotalTime>
  <Words>1022</Words>
  <Application>Microsoft Macintosh PowerPoint</Application>
  <PresentationFormat>自定义</PresentationFormat>
  <Paragraphs>108</Paragraphs>
  <Slides>25</Slides>
  <Notes>12</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25</vt:i4>
      </vt:variant>
    </vt:vector>
  </HeadingPairs>
  <TitlesOfParts>
    <vt:vector size="44"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分布式训练系列</vt:lpstr>
      <vt:lpstr>PowerPoint 演示文稿</vt:lpstr>
      <vt:lpstr>PowerPoint 演示文稿</vt:lpstr>
      <vt:lpstr>PowerPoint 演示文稿</vt:lpstr>
      <vt:lpstr>PowerPoint 演示文稿</vt:lpstr>
      <vt:lpstr>PowerPoint 演示文稿</vt:lpstr>
      <vt:lpstr>Data parallelism, DP</vt:lpstr>
      <vt:lpstr>Data parallelism Limitation(I)</vt:lpstr>
      <vt:lpstr>Data parallelism Limitation(II)</vt:lpstr>
      <vt:lpstr>Gradient Accumulation</vt:lpstr>
      <vt:lpstr>Gradient Accumulation: Synchronize</vt:lpstr>
      <vt:lpstr>Gradient Accumulation: Synchronize</vt:lpstr>
      <vt:lpstr>Gradient Accumulation: Asynchronous</vt:lpstr>
      <vt:lpstr>Gradient Accumulation: Asynchronous</vt:lpstr>
      <vt:lpstr>Gradient Accumulation Communication Method</vt:lpstr>
      <vt:lpstr>Distribution Data Parallel, DDP</vt:lpstr>
      <vt:lpstr>Distribution Data Parallel, DDP</vt:lpstr>
      <vt:lpstr>Distribution Data Parallel, DDP</vt:lpstr>
      <vt:lpstr>Collective communication</vt:lpstr>
      <vt:lpstr>Model’s States</vt:lpstr>
      <vt:lpstr>Fully Sharded Data Parallel, FSDP</vt:lpstr>
      <vt:lpstr>PowerPoint 演示文稿</vt:lpstr>
      <vt:lpstr>PyTorch Implication </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2466</cp:revision>
  <dcterms:created xsi:type="dcterms:W3CDTF">2015-01-14T10:38:57Z</dcterms:created>
  <dcterms:modified xsi:type="dcterms:W3CDTF">2022-11-06T04:06:19Z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